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401" r:id="rId2"/>
    <p:sldId id="514" r:id="rId3"/>
    <p:sldId id="290" r:id="rId4"/>
    <p:sldId id="291" r:id="rId5"/>
    <p:sldId id="297" r:id="rId6"/>
    <p:sldId id="374" r:id="rId7"/>
    <p:sldId id="267" r:id="rId8"/>
    <p:sldId id="257" r:id="rId9"/>
    <p:sldId id="368" r:id="rId10"/>
    <p:sldId id="369" r:id="rId11"/>
    <p:sldId id="515" r:id="rId12"/>
    <p:sldId id="519" r:id="rId13"/>
    <p:sldId id="335" r:id="rId14"/>
    <p:sldId id="349" r:id="rId15"/>
    <p:sldId id="265" r:id="rId16"/>
    <p:sldId id="376" r:id="rId17"/>
    <p:sldId id="483" r:id="rId18"/>
    <p:sldId id="379" r:id="rId19"/>
    <p:sldId id="380" r:id="rId20"/>
    <p:sldId id="378" r:id="rId21"/>
    <p:sldId id="357" r:id="rId22"/>
    <p:sldId id="271" r:id="rId23"/>
    <p:sldId id="272" r:id="rId24"/>
    <p:sldId id="529" r:id="rId25"/>
    <p:sldId id="518" r:id="rId26"/>
    <p:sldId id="350" r:id="rId27"/>
    <p:sldId id="360" r:id="rId28"/>
    <p:sldId id="370" r:id="rId29"/>
    <p:sldId id="372" r:id="rId30"/>
    <p:sldId id="422" r:id="rId31"/>
    <p:sldId id="484" r:id="rId32"/>
    <p:sldId id="493" r:id="rId33"/>
    <p:sldId id="423" r:id="rId34"/>
    <p:sldId id="348" r:id="rId35"/>
    <p:sldId id="373" r:id="rId36"/>
    <p:sldId id="362" r:id="rId37"/>
    <p:sldId id="364" r:id="rId38"/>
    <p:sldId id="516" r:id="rId39"/>
    <p:sldId id="528" r:id="rId40"/>
    <p:sldId id="523" r:id="rId41"/>
    <p:sldId id="524" r:id="rId42"/>
    <p:sldId id="520" r:id="rId43"/>
    <p:sldId id="522" r:id="rId44"/>
    <p:sldId id="358" r:id="rId45"/>
    <p:sldId id="365" r:id="rId46"/>
    <p:sldId id="517" r:id="rId4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5" userDrawn="1">
          <p15:clr>
            <a:srgbClr val="A4A3A4"/>
          </p15:clr>
        </p15:guide>
        <p15:guide id="3" pos="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83" autoAdjust="0"/>
    <p:restoredTop sz="86391" autoAdjust="0"/>
  </p:normalViewPr>
  <p:slideViewPr>
    <p:cSldViewPr>
      <p:cViewPr varScale="1">
        <p:scale>
          <a:sx n="127" d="100"/>
          <a:sy n="127" d="100"/>
        </p:scale>
        <p:origin x="1032" y="192"/>
      </p:cViewPr>
      <p:guideLst>
        <p:guide orient="horz" pos="2160"/>
        <p:guide pos="295"/>
        <p:guide pos="793"/>
      </p:guideLst>
    </p:cSldViewPr>
  </p:slideViewPr>
  <p:outlineViewPr>
    <p:cViewPr>
      <p:scale>
        <a:sx n="33" d="100"/>
        <a:sy n="33" d="100"/>
      </p:scale>
      <p:origin x="0" y="-164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8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5C5BF6-30E6-412D-B8F4-564EC48B6487}" type="slidenum">
              <a:rPr lang="en-US"/>
              <a:pPr/>
              <a:t>1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D5237-C7D9-40C1-BB8E-951A5F16149B}" type="slidenum">
              <a:rPr lang="en-US"/>
              <a:pPr/>
              <a:t>10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57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C5632-E605-4434-98E1-215409FD193D}" type="slidenum">
              <a:rPr lang="en-US"/>
              <a:pPr/>
              <a:t>13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304719-1B9A-4A47-B07A-0E2A74F04E00}" type="slidenum">
              <a:rPr lang="en-US"/>
              <a:pPr/>
              <a:t>14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8746B-3EA9-4C2A-B264-F3BBE6722848}" type="slidenum">
              <a:rPr lang="en-US"/>
              <a:pPr/>
              <a:t>15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A74A4-154A-47FB-8ECB-18012E33A0CC}" type="slidenum">
              <a:rPr lang="en-US"/>
              <a:pPr/>
              <a:t>16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FB559E-2084-47D1-864E-19683C8A2D1B}" type="slidenum">
              <a:rPr lang="en-US"/>
              <a:pPr/>
              <a:t>17</a:t>
            </a:fld>
            <a:endParaRPr 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228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06CFEA-00AC-4309-AC7E-5E7D9A3BB2FB}" type="slidenum">
              <a:rPr lang="en-US"/>
              <a:pPr/>
              <a:t>18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8611C1-F478-4D3A-9571-269E759551B5}" type="slidenum">
              <a:rPr lang="en-US"/>
              <a:pPr/>
              <a:t>19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A2C5DC-DD99-4C49-8696-D74739144B8C}" type="slidenum">
              <a:rPr lang="en-US"/>
              <a:pPr/>
              <a:t>20</a:t>
            </a:fld>
            <a:endParaRPr 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02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748C1-3B72-426D-81F2-C02A60327485}" type="slidenum">
              <a:rPr lang="en-US"/>
              <a:pPr/>
              <a:t>21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76A834-B4A4-4C40-9C00-A08140F3C050}" type="slidenum">
              <a:rPr lang="en-US"/>
              <a:pPr/>
              <a:t>22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93DBC1-88B5-4B04-8C79-1C9C0B233A8D}" type="slidenum">
              <a:rPr lang="en-US"/>
              <a:pPr/>
              <a:t>23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820B2F-59BF-4CA7-9844-18B08FA358CB}" type="slidenum">
              <a:rPr lang="en-US"/>
              <a:pPr/>
              <a:t>26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586896-9162-49DF-B729-423F54E07DEC}" type="slidenum">
              <a:rPr lang="en-US"/>
              <a:pPr/>
              <a:t>27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633B0-CE5A-454B-AA9E-5D4E265C1280}" type="slidenum">
              <a:rPr lang="en-US"/>
              <a:pPr/>
              <a:t>28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1BE0F7-097F-4FE6-AB47-C90CE9147BB1}" type="slidenum">
              <a:rPr lang="en-US"/>
              <a:pPr/>
              <a:t>29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DAFA2-AC9D-48FE-9A85-5097974DE937}" type="slidenum">
              <a:rPr lang="en-US"/>
              <a:pPr/>
              <a:t>34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B26C0C-F23C-4BFF-8DFA-4173DD8B882E}" type="slidenum">
              <a:rPr lang="en-US"/>
              <a:pPr/>
              <a:t>35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F00C21-C273-4E52-A06C-0DD60BEBD6E7}" type="slidenum">
              <a:rPr lang="en-US"/>
              <a:pPr/>
              <a:t>36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57A1D-84C6-46A2-901D-4D0EB7B379B2}" type="slidenum">
              <a:rPr lang="en-US"/>
              <a:pPr/>
              <a:t>3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09D6F-72B0-4BB5-B8D1-CFD577B6023B}" type="slidenum">
              <a:rPr lang="en-US"/>
              <a:pPr/>
              <a:t>37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483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07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891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885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372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95F4A-91B6-47EA-8FCA-ED25345143CB}" type="slidenum">
              <a:rPr lang="en-US"/>
              <a:pPr/>
              <a:t>44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83D4C5-4F4C-41C2-AE3F-D902BE30B1A3}" type="slidenum">
              <a:rPr lang="en-US"/>
              <a:pPr/>
              <a:t>45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585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83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4B36B6-82E3-4BAA-8DB3-B4C5E5C4EF12}" type="slidenum">
              <a:rPr lang="en-US"/>
              <a:pPr/>
              <a:t>4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54087-A136-488B-A42D-6B7C24B601A3}" type="slidenum">
              <a:rPr lang="en-US"/>
              <a:pPr/>
              <a:t>5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8CE97D-A1E1-4849-9C5B-A8BCBD1BAB43}" type="slidenum">
              <a:rPr lang="en-US"/>
              <a:pPr/>
              <a:t>6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875DB-27CD-41DA-9540-5878FA629BD4}" type="slidenum">
              <a:rPr lang="en-US"/>
              <a:pPr/>
              <a:t>7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D963D7-059E-4BE5-AC2C-3D652CD5E28E}" type="slidenum">
              <a:rPr lang="en-US"/>
              <a:pPr/>
              <a:t>8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695350-A516-4C0F-9722-8F599FC8C550}" type="slidenum">
              <a:rPr lang="en-US"/>
              <a:pPr/>
              <a:t>9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olsthoorn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wQ64qqCx20?list=UUAq1Ru3_Fj0Jeo4AmGdPT3A" TargetMode="Externa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/>
              <a:t>Syllabus IHE</a:t>
            </a:r>
            <a:br>
              <a:rPr lang="en-US" dirty="0"/>
            </a:br>
            <a:r>
              <a:rPr lang="en-US" sz="3200" dirty="0"/>
              <a:t>Groundwater Flow</a:t>
            </a:r>
            <a:br>
              <a:rPr lang="en-US" sz="3200" dirty="0"/>
            </a:br>
            <a:r>
              <a:rPr lang="en-US" sz="3200" dirty="0"/>
              <a:t>Transient Analytical Solutions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22921" y="3573016"/>
            <a:ext cx="6498159" cy="86409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Prof.dr.ir.T.N.Olsthoorn</a:t>
            </a:r>
            <a:r>
              <a:rPr lang="en-US" dirty="0"/>
              <a:t>,  2020-2024</a:t>
            </a:r>
          </a:p>
          <a:p>
            <a:r>
              <a:rPr lang="en-US" dirty="0">
                <a:hlinkClick r:id="rId3"/>
              </a:rPr>
              <a:t>tolsthoorn@gmail.com</a:t>
            </a:r>
            <a:endParaRPr lang="en-US" dirty="0"/>
          </a:p>
          <a:p>
            <a:r>
              <a:rPr lang="en-US" dirty="0"/>
              <a:t>+31-620440256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4" name="Picture 4" descr="dufour4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4" y="713426"/>
            <a:ext cx="9074151" cy="614362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E206FE-1B5B-6B4C-A75F-B2C7468A4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05850"/>
          </a:xfrm>
        </p:spPr>
        <p:txBody>
          <a:bodyPr/>
          <a:lstStyle/>
          <a:p>
            <a:r>
              <a:rPr lang="en-NL" sz="3200" dirty="0"/>
              <a:t>Fresh water floating on salt water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9DDD-BE6B-7D40-92FC-1717F8141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57128"/>
          </a:xfrm>
        </p:spPr>
        <p:txBody>
          <a:bodyPr/>
          <a:lstStyle/>
          <a:p>
            <a:r>
              <a:rPr lang="en-NL" sz="2800" dirty="0"/>
              <a:t>Amsterdam Water Supply Dunes cross section</a:t>
            </a:r>
          </a:p>
        </p:txBody>
      </p:sp>
      <p:pic>
        <p:nvPicPr>
          <p:cNvPr id="5" name="Online Media 4" descr="The fresh-salt groundwater history of the Amsterdam Water Supply Area along the North Sea">
            <a:hlinkClick r:id="" action="ppaction://media"/>
            <a:extLst>
              <a:ext uri="{FF2B5EF4-FFF2-40B4-BE49-F238E27FC236}">
                <a16:creationId xmlns:a16="http://schemas.microsoft.com/office/drawing/2014/main" id="{20BD6210-0AF3-3743-9936-BD0EFAD34DC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49275" y="1006022"/>
            <a:ext cx="7767141" cy="582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9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19F4D-F56E-0B48-84F3-EB7DF5BB3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C9FFA-67E1-E04A-B41C-6509FFCF7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3.4 of the syllabus</a:t>
            </a:r>
          </a:p>
          <a:p>
            <a:r>
              <a:rPr lang="en-NL" dirty="0"/>
              <a:t>See old exams bundle. First question in each of the exams)</a:t>
            </a:r>
          </a:p>
        </p:txBody>
      </p:sp>
    </p:spTree>
    <p:extLst>
      <p:ext uri="{BB962C8B-B14F-4D97-AF65-F5344CB8AC3E}">
        <p14:creationId xmlns:p14="http://schemas.microsoft.com/office/powerpoint/2010/main" val="2289540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Chapter 4</a:t>
            </a:r>
            <a:br>
              <a:rPr lang="en-US" dirty="0"/>
            </a:br>
            <a:r>
              <a:rPr lang="en-US" dirty="0"/>
              <a:t>Forms of reversible storage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Water-table / phreatic storage</a:t>
            </a:r>
          </a:p>
          <a:p>
            <a:r>
              <a:rPr lang="en-US" dirty="0"/>
              <a:t>Elastic storage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2457328"/>
          </a:xfrm>
        </p:spPr>
        <p:txBody>
          <a:bodyPr/>
          <a:lstStyle/>
          <a:p>
            <a:r>
              <a:rPr lang="en-US" sz="4000" dirty="0"/>
              <a:t>Variations in storage of water in aquifers are possible because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>
          <a:xfrm>
            <a:off x="549275" y="2996951"/>
            <a:ext cx="8042276" cy="29466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Storage of water above the water table in the unsaturated zone (emptying and filling of pores)</a:t>
            </a:r>
          </a:p>
          <a:p>
            <a:r>
              <a:rPr lang="en-US" dirty="0"/>
              <a:t>Elastic behavior of water, grains and especially the porous matrix as a whole</a:t>
            </a:r>
          </a:p>
          <a:p>
            <a:r>
              <a:rPr lang="en-US" dirty="0"/>
              <a:t>Sometimes: compression of gas, e.g. in petroleum engineering or when gas is formed in the subsurface e.g. by biochemical reactions (CH4)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1305200"/>
          </a:xfrm>
        </p:spPr>
        <p:txBody>
          <a:bodyPr/>
          <a:lstStyle/>
          <a:p>
            <a:br>
              <a:rPr lang="en-US" sz="3200" dirty="0"/>
            </a:br>
            <a:r>
              <a:rPr lang="en-US" sz="3200" dirty="0"/>
              <a:t>Section 4.1</a:t>
            </a:r>
            <a:br>
              <a:rPr lang="en-US" sz="3200" dirty="0"/>
            </a:br>
            <a:r>
              <a:rPr lang="en-US" sz="3200" dirty="0"/>
              <a:t>Phreatic or water-table storage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r>
              <a:rPr lang="en-US" dirty="0"/>
              <a:t>Water table</a:t>
            </a:r>
          </a:p>
          <a:p>
            <a:r>
              <a:rPr lang="en-US" dirty="0"/>
              <a:t>Unsaturated zone</a:t>
            </a:r>
          </a:p>
          <a:p>
            <a:r>
              <a:rPr lang="en-US" dirty="0"/>
              <a:t>Capillary fringe / Air-entry pressure / Pore size</a:t>
            </a:r>
          </a:p>
          <a:p>
            <a:r>
              <a:rPr lang="en-US" dirty="0"/>
              <a:t>pF-curves / moisture profile / saturation curves</a:t>
            </a:r>
          </a:p>
          <a:p>
            <a:r>
              <a:rPr lang="en-US" dirty="0"/>
              <a:t>Specific yield versus (shallow) dept of water table</a:t>
            </a:r>
          </a:p>
          <a:p>
            <a:r>
              <a:rPr lang="en-US" dirty="0"/>
              <a:t>Porosity / Effective porosity / Specific yield / specific retention / Field capacity / Wilting point</a:t>
            </a:r>
          </a:p>
          <a:p>
            <a:r>
              <a:rPr lang="en-US" dirty="0"/>
              <a:t>Adhesion / Cohesion / Surface tension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902" name="Group 118"/>
          <p:cNvGrpSpPr>
            <a:grpSpLocks/>
          </p:cNvGrpSpPr>
          <p:nvPr/>
        </p:nvGrpSpPr>
        <p:grpSpPr bwMode="auto">
          <a:xfrm>
            <a:off x="0" y="115888"/>
            <a:ext cx="8893175" cy="6203951"/>
            <a:chOff x="0" y="73"/>
            <a:chExt cx="5602" cy="3908"/>
          </a:xfrm>
        </p:grpSpPr>
        <p:grpSp>
          <p:nvGrpSpPr>
            <p:cNvPr id="246901" name="Group 117"/>
            <p:cNvGrpSpPr>
              <a:grpSpLocks/>
            </p:cNvGrpSpPr>
            <p:nvPr/>
          </p:nvGrpSpPr>
          <p:grpSpPr bwMode="auto">
            <a:xfrm>
              <a:off x="0" y="73"/>
              <a:ext cx="5259" cy="3908"/>
              <a:chOff x="0" y="73"/>
              <a:chExt cx="5259" cy="3908"/>
            </a:xfrm>
          </p:grpSpPr>
          <p:sp>
            <p:nvSpPr>
              <p:cNvPr id="246792" name="Freeform 8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  <a:cxn ang="0">
                    <a:pos x="1066" y="5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  <a:lnTo>
                      <a:pt x="1066" y="5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3" name="Freeform 9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4" name="Freeform 10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  <a:lnTo>
                      <a:pt x="0" y="2267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5" name="Freeform 11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6" name="Line 12"/>
              <p:cNvSpPr>
                <a:spLocks noChangeShapeType="1"/>
              </p:cNvSpPr>
              <p:nvPr/>
            </p:nvSpPr>
            <p:spPr bwMode="auto">
              <a:xfrm>
                <a:off x="1710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7" name="Line 13"/>
              <p:cNvSpPr>
                <a:spLocks noChangeShapeType="1"/>
              </p:cNvSpPr>
              <p:nvPr/>
            </p:nvSpPr>
            <p:spPr bwMode="auto">
              <a:xfrm>
                <a:off x="2333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8" name="Line 14"/>
              <p:cNvSpPr>
                <a:spLocks noChangeShapeType="1"/>
              </p:cNvSpPr>
              <p:nvPr/>
            </p:nvSpPr>
            <p:spPr bwMode="auto">
              <a:xfrm>
                <a:off x="644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9" name="Line 15"/>
              <p:cNvSpPr>
                <a:spLocks noChangeShapeType="1"/>
              </p:cNvSpPr>
              <p:nvPr/>
            </p:nvSpPr>
            <p:spPr bwMode="auto">
              <a:xfrm>
                <a:off x="3221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0" name="Freeform 16"/>
              <p:cNvSpPr>
                <a:spLocks noEditPoints="1"/>
              </p:cNvSpPr>
              <p:nvPr/>
            </p:nvSpPr>
            <p:spPr bwMode="auto">
              <a:xfrm>
                <a:off x="2330" y="600"/>
                <a:ext cx="447" cy="713"/>
              </a:xfrm>
              <a:custGeom>
                <a:avLst/>
                <a:gdLst/>
                <a:ahLst/>
                <a:cxnLst>
                  <a:cxn ang="0">
                    <a:pos x="0" y="709"/>
                  </a:cxn>
                  <a:cxn ang="0">
                    <a:pos x="425" y="32"/>
                  </a:cxn>
                  <a:cxn ang="0">
                    <a:pos x="427" y="30"/>
                  </a:cxn>
                  <a:cxn ang="0">
                    <a:pos x="429" y="30"/>
                  </a:cxn>
                  <a:cxn ang="0">
                    <a:pos x="430" y="32"/>
                  </a:cxn>
                  <a:cxn ang="0">
                    <a:pos x="429" y="34"/>
                  </a:cxn>
                  <a:cxn ang="0">
                    <a:pos x="5" y="713"/>
                  </a:cxn>
                  <a:cxn ang="0">
                    <a:pos x="3" y="713"/>
                  </a:cxn>
                  <a:cxn ang="0">
                    <a:pos x="1" y="713"/>
                  </a:cxn>
                  <a:cxn ang="0">
                    <a:pos x="0" y="711"/>
                  </a:cxn>
                  <a:cxn ang="0">
                    <a:pos x="0" y="709"/>
                  </a:cxn>
                  <a:cxn ang="0">
                    <a:pos x="0" y="709"/>
                  </a:cxn>
                  <a:cxn ang="0">
                    <a:pos x="402" y="27"/>
                  </a:cxn>
                  <a:cxn ang="0">
                    <a:pos x="447" y="0"/>
                  </a:cxn>
                  <a:cxn ang="0">
                    <a:pos x="442" y="53"/>
                  </a:cxn>
                  <a:cxn ang="0">
                    <a:pos x="402" y="27"/>
                  </a:cxn>
                </a:cxnLst>
                <a:rect l="0" t="0" r="r" b="b"/>
                <a:pathLst>
                  <a:path w="447" h="713">
                    <a:moveTo>
                      <a:pt x="0" y="709"/>
                    </a:moveTo>
                    <a:lnTo>
                      <a:pt x="425" y="32"/>
                    </a:lnTo>
                    <a:lnTo>
                      <a:pt x="427" y="30"/>
                    </a:lnTo>
                    <a:lnTo>
                      <a:pt x="429" y="30"/>
                    </a:lnTo>
                    <a:lnTo>
                      <a:pt x="430" y="32"/>
                    </a:lnTo>
                    <a:lnTo>
                      <a:pt x="429" y="34"/>
                    </a:lnTo>
                    <a:lnTo>
                      <a:pt x="5" y="713"/>
                    </a:lnTo>
                    <a:lnTo>
                      <a:pt x="3" y="713"/>
                    </a:lnTo>
                    <a:lnTo>
                      <a:pt x="1" y="713"/>
                    </a:lnTo>
                    <a:lnTo>
                      <a:pt x="0" y="711"/>
                    </a:lnTo>
                    <a:lnTo>
                      <a:pt x="0" y="709"/>
                    </a:lnTo>
                    <a:lnTo>
                      <a:pt x="0" y="709"/>
                    </a:lnTo>
                    <a:close/>
                    <a:moveTo>
                      <a:pt x="402" y="27"/>
                    </a:moveTo>
                    <a:lnTo>
                      <a:pt x="447" y="0"/>
                    </a:lnTo>
                    <a:lnTo>
                      <a:pt x="442" y="53"/>
                    </a:lnTo>
                    <a:lnTo>
                      <a:pt x="402" y="2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1" name="Freeform 17"/>
              <p:cNvSpPr>
                <a:spLocks noEditPoints="1"/>
              </p:cNvSpPr>
              <p:nvPr/>
            </p:nvSpPr>
            <p:spPr bwMode="auto">
              <a:xfrm>
                <a:off x="2330" y="1364"/>
                <a:ext cx="628" cy="6"/>
              </a:xfrm>
              <a:custGeom>
                <a:avLst/>
                <a:gdLst/>
                <a:ahLst/>
                <a:cxnLst>
                  <a:cxn ang="0">
                    <a:pos x="22" y="2"/>
                  </a:cxn>
                  <a:cxn ang="0">
                    <a:pos x="3" y="6"/>
                  </a:cxn>
                  <a:cxn ang="0">
                    <a:pos x="3" y="0"/>
                  </a:cxn>
                  <a:cxn ang="0">
                    <a:pos x="64" y="0"/>
                  </a:cxn>
                  <a:cxn ang="0">
                    <a:pos x="62" y="6"/>
                  </a:cxn>
                  <a:cxn ang="0">
                    <a:pos x="43" y="0"/>
                  </a:cxn>
                  <a:cxn ang="0">
                    <a:pos x="103" y="0"/>
                  </a:cxn>
                  <a:cxn ang="0">
                    <a:pos x="105" y="4"/>
                  </a:cxn>
                  <a:cxn ang="0">
                    <a:pos x="82" y="0"/>
                  </a:cxn>
                  <a:cxn ang="0">
                    <a:pos x="144" y="0"/>
                  </a:cxn>
                  <a:cxn ang="0">
                    <a:pos x="146" y="4"/>
                  </a:cxn>
                  <a:cxn ang="0">
                    <a:pos x="124" y="2"/>
                  </a:cxn>
                  <a:cxn ang="0">
                    <a:pos x="167" y="0"/>
                  </a:cxn>
                  <a:cxn ang="0">
                    <a:pos x="188" y="2"/>
                  </a:cxn>
                  <a:cxn ang="0">
                    <a:pos x="165" y="4"/>
                  </a:cxn>
                  <a:cxn ang="0">
                    <a:pos x="167" y="0"/>
                  </a:cxn>
                  <a:cxn ang="0">
                    <a:pos x="229" y="2"/>
                  </a:cxn>
                  <a:cxn ang="0">
                    <a:pos x="208" y="6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7" y="6"/>
                  </a:cxn>
                  <a:cxn ang="0">
                    <a:pos x="248" y="0"/>
                  </a:cxn>
                  <a:cxn ang="0">
                    <a:pos x="310" y="0"/>
                  </a:cxn>
                  <a:cxn ang="0">
                    <a:pos x="310" y="4"/>
                  </a:cxn>
                  <a:cxn ang="0">
                    <a:pos x="289" y="0"/>
                  </a:cxn>
                  <a:cxn ang="0">
                    <a:pos x="350" y="0"/>
                  </a:cxn>
                  <a:cxn ang="0">
                    <a:pos x="351" y="4"/>
                  </a:cxn>
                  <a:cxn ang="0">
                    <a:pos x="329" y="2"/>
                  </a:cxn>
                  <a:cxn ang="0">
                    <a:pos x="374" y="0"/>
                  </a:cxn>
                  <a:cxn ang="0">
                    <a:pos x="393" y="2"/>
                  </a:cxn>
                  <a:cxn ang="0">
                    <a:pos x="370" y="4"/>
                  </a:cxn>
                  <a:cxn ang="0">
                    <a:pos x="374" y="0"/>
                  </a:cxn>
                  <a:cxn ang="0">
                    <a:pos x="434" y="2"/>
                  </a:cxn>
                  <a:cxn ang="0">
                    <a:pos x="414" y="6"/>
                  </a:cxn>
                  <a:cxn ang="0">
                    <a:pos x="414" y="0"/>
                  </a:cxn>
                  <a:cxn ang="0">
                    <a:pos x="476" y="0"/>
                  </a:cxn>
                  <a:cxn ang="0">
                    <a:pos x="474" y="6"/>
                  </a:cxn>
                  <a:cxn ang="0">
                    <a:pos x="455" y="0"/>
                  </a:cxn>
                  <a:cxn ang="0">
                    <a:pos x="515" y="0"/>
                  </a:cxn>
                  <a:cxn ang="0">
                    <a:pos x="517" y="4"/>
                  </a:cxn>
                  <a:cxn ang="0">
                    <a:pos x="494" y="0"/>
                  </a:cxn>
                  <a:cxn ang="0">
                    <a:pos x="555" y="0"/>
                  </a:cxn>
                  <a:cxn ang="0">
                    <a:pos x="558" y="4"/>
                  </a:cxn>
                  <a:cxn ang="0">
                    <a:pos x="534" y="2"/>
                  </a:cxn>
                  <a:cxn ang="0">
                    <a:pos x="579" y="0"/>
                  </a:cxn>
                  <a:cxn ang="0">
                    <a:pos x="600" y="2"/>
                  </a:cxn>
                  <a:cxn ang="0">
                    <a:pos x="577" y="4"/>
                  </a:cxn>
                  <a:cxn ang="0">
                    <a:pos x="579" y="0"/>
                  </a:cxn>
                  <a:cxn ang="0">
                    <a:pos x="628" y="2"/>
                  </a:cxn>
                  <a:cxn ang="0">
                    <a:pos x="621" y="6"/>
                  </a:cxn>
                  <a:cxn ang="0">
                    <a:pos x="621" y="0"/>
                  </a:cxn>
                </a:cxnLst>
                <a:rect l="0" t="0" r="r" b="b"/>
                <a:pathLst>
                  <a:path w="628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1" y="4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4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4" y="4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4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5" y="4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4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4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4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4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4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4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4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4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4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0" y="4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2" y="4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  <a:moveTo>
                      <a:pt x="455" y="0"/>
                    </a:moveTo>
                    <a:lnTo>
                      <a:pt x="474" y="0"/>
                    </a:lnTo>
                    <a:lnTo>
                      <a:pt x="474" y="0"/>
                    </a:lnTo>
                    <a:lnTo>
                      <a:pt x="476" y="0"/>
                    </a:lnTo>
                    <a:lnTo>
                      <a:pt x="476" y="2"/>
                    </a:lnTo>
                    <a:lnTo>
                      <a:pt x="476" y="2"/>
                    </a:lnTo>
                    <a:lnTo>
                      <a:pt x="476" y="4"/>
                    </a:lnTo>
                    <a:lnTo>
                      <a:pt x="476" y="4"/>
                    </a:lnTo>
                    <a:lnTo>
                      <a:pt x="474" y="6"/>
                    </a:lnTo>
                    <a:lnTo>
                      <a:pt x="455" y="6"/>
                    </a:lnTo>
                    <a:lnTo>
                      <a:pt x="453" y="4"/>
                    </a:lnTo>
                    <a:lnTo>
                      <a:pt x="453" y="2"/>
                    </a:lnTo>
                    <a:lnTo>
                      <a:pt x="453" y="0"/>
                    </a:lnTo>
                    <a:lnTo>
                      <a:pt x="455" y="0"/>
                    </a:lnTo>
                    <a:lnTo>
                      <a:pt x="455" y="0"/>
                    </a:lnTo>
                    <a:lnTo>
                      <a:pt x="455" y="0"/>
                    </a:lnTo>
                    <a:close/>
                    <a:moveTo>
                      <a:pt x="496" y="0"/>
                    </a:moveTo>
                    <a:lnTo>
                      <a:pt x="515" y="0"/>
                    </a:lnTo>
                    <a:lnTo>
                      <a:pt x="515" y="0"/>
                    </a:lnTo>
                    <a:lnTo>
                      <a:pt x="517" y="0"/>
                    </a:lnTo>
                    <a:lnTo>
                      <a:pt x="517" y="2"/>
                    </a:lnTo>
                    <a:lnTo>
                      <a:pt x="517" y="2"/>
                    </a:lnTo>
                    <a:lnTo>
                      <a:pt x="517" y="4"/>
                    </a:lnTo>
                    <a:lnTo>
                      <a:pt x="517" y="4"/>
                    </a:lnTo>
                    <a:lnTo>
                      <a:pt x="515" y="6"/>
                    </a:lnTo>
                    <a:lnTo>
                      <a:pt x="496" y="6"/>
                    </a:lnTo>
                    <a:lnTo>
                      <a:pt x="494" y="4"/>
                    </a:lnTo>
                    <a:lnTo>
                      <a:pt x="494" y="2"/>
                    </a:lnTo>
                    <a:lnTo>
                      <a:pt x="494" y="0"/>
                    </a:lnTo>
                    <a:lnTo>
                      <a:pt x="496" y="0"/>
                    </a:lnTo>
                    <a:lnTo>
                      <a:pt x="496" y="0"/>
                    </a:lnTo>
                    <a:lnTo>
                      <a:pt x="496" y="0"/>
                    </a:lnTo>
                    <a:close/>
                    <a:moveTo>
                      <a:pt x="538" y="0"/>
                    </a:moveTo>
                    <a:lnTo>
                      <a:pt x="555" y="0"/>
                    </a:lnTo>
                    <a:lnTo>
                      <a:pt x="557" y="0"/>
                    </a:lnTo>
                    <a:lnTo>
                      <a:pt x="558" y="0"/>
                    </a:lnTo>
                    <a:lnTo>
                      <a:pt x="558" y="2"/>
                    </a:lnTo>
                    <a:lnTo>
                      <a:pt x="558" y="2"/>
                    </a:lnTo>
                    <a:lnTo>
                      <a:pt x="558" y="4"/>
                    </a:lnTo>
                    <a:lnTo>
                      <a:pt x="558" y="4"/>
                    </a:lnTo>
                    <a:lnTo>
                      <a:pt x="555" y="6"/>
                    </a:lnTo>
                    <a:lnTo>
                      <a:pt x="538" y="6"/>
                    </a:lnTo>
                    <a:lnTo>
                      <a:pt x="536" y="4"/>
                    </a:lnTo>
                    <a:lnTo>
                      <a:pt x="534" y="2"/>
                    </a:lnTo>
                    <a:lnTo>
                      <a:pt x="536" y="0"/>
                    </a:lnTo>
                    <a:lnTo>
                      <a:pt x="536" y="0"/>
                    </a:lnTo>
                    <a:lnTo>
                      <a:pt x="538" y="0"/>
                    </a:lnTo>
                    <a:lnTo>
                      <a:pt x="538" y="0"/>
                    </a:lnTo>
                    <a:close/>
                    <a:moveTo>
                      <a:pt x="579" y="0"/>
                    </a:moveTo>
                    <a:lnTo>
                      <a:pt x="596" y="0"/>
                    </a:lnTo>
                    <a:lnTo>
                      <a:pt x="598" y="0"/>
                    </a:lnTo>
                    <a:lnTo>
                      <a:pt x="598" y="0"/>
                    </a:lnTo>
                    <a:lnTo>
                      <a:pt x="600" y="2"/>
                    </a:lnTo>
                    <a:lnTo>
                      <a:pt x="600" y="2"/>
                    </a:lnTo>
                    <a:lnTo>
                      <a:pt x="600" y="4"/>
                    </a:lnTo>
                    <a:lnTo>
                      <a:pt x="598" y="4"/>
                    </a:lnTo>
                    <a:lnTo>
                      <a:pt x="596" y="6"/>
                    </a:lnTo>
                    <a:lnTo>
                      <a:pt x="579" y="6"/>
                    </a:lnTo>
                    <a:lnTo>
                      <a:pt x="577" y="4"/>
                    </a:lnTo>
                    <a:lnTo>
                      <a:pt x="575" y="2"/>
                    </a:lnTo>
                    <a:lnTo>
                      <a:pt x="577" y="0"/>
                    </a:lnTo>
                    <a:lnTo>
                      <a:pt x="577" y="0"/>
                    </a:lnTo>
                    <a:lnTo>
                      <a:pt x="579" y="0"/>
                    </a:lnTo>
                    <a:lnTo>
                      <a:pt x="579" y="0"/>
                    </a:lnTo>
                    <a:close/>
                    <a:moveTo>
                      <a:pt x="621" y="0"/>
                    </a:moveTo>
                    <a:lnTo>
                      <a:pt x="624" y="0"/>
                    </a:lnTo>
                    <a:lnTo>
                      <a:pt x="626" y="0"/>
                    </a:lnTo>
                    <a:lnTo>
                      <a:pt x="628" y="0"/>
                    </a:lnTo>
                    <a:lnTo>
                      <a:pt x="628" y="2"/>
                    </a:lnTo>
                    <a:lnTo>
                      <a:pt x="628" y="2"/>
                    </a:lnTo>
                    <a:lnTo>
                      <a:pt x="628" y="4"/>
                    </a:lnTo>
                    <a:lnTo>
                      <a:pt x="628" y="4"/>
                    </a:lnTo>
                    <a:lnTo>
                      <a:pt x="624" y="6"/>
                    </a:lnTo>
                    <a:lnTo>
                      <a:pt x="621" y="6"/>
                    </a:lnTo>
                    <a:lnTo>
                      <a:pt x="619" y="4"/>
                    </a:lnTo>
                    <a:lnTo>
                      <a:pt x="617" y="2"/>
                    </a:lnTo>
                    <a:lnTo>
                      <a:pt x="619" y="0"/>
                    </a:lnTo>
                    <a:lnTo>
                      <a:pt x="619" y="0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2" name="Freeform 18"/>
              <p:cNvSpPr>
                <a:spLocks noEditPoints="1"/>
              </p:cNvSpPr>
              <p:nvPr/>
            </p:nvSpPr>
            <p:spPr bwMode="auto">
              <a:xfrm>
                <a:off x="2019" y="937"/>
                <a:ext cx="314" cy="47"/>
              </a:xfrm>
              <a:custGeom>
                <a:avLst/>
                <a:gdLst/>
                <a:ahLst/>
                <a:cxnLst>
                  <a:cxn ang="0">
                    <a:pos x="4" y="21"/>
                  </a:cxn>
                  <a:cxn ang="0">
                    <a:pos x="275" y="21"/>
                  </a:cxn>
                  <a:cxn ang="0">
                    <a:pos x="275" y="21"/>
                  </a:cxn>
                  <a:cxn ang="0">
                    <a:pos x="277" y="21"/>
                  </a:cxn>
                  <a:cxn ang="0">
                    <a:pos x="277" y="23"/>
                  </a:cxn>
                  <a:cxn ang="0">
                    <a:pos x="277" y="26"/>
                  </a:cxn>
                  <a:cxn ang="0">
                    <a:pos x="275" y="26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21"/>
                  </a:cxn>
                  <a:cxn ang="0">
                    <a:pos x="4" y="21"/>
                  </a:cxn>
                  <a:cxn ang="0">
                    <a:pos x="267" y="0"/>
                  </a:cxn>
                  <a:cxn ang="0">
                    <a:pos x="314" y="23"/>
                  </a:cxn>
                  <a:cxn ang="0">
                    <a:pos x="267" y="47"/>
                  </a:cxn>
                  <a:cxn ang="0">
                    <a:pos x="267" y="0"/>
                  </a:cxn>
                </a:cxnLst>
                <a:rect l="0" t="0" r="r" b="b"/>
                <a:pathLst>
                  <a:path w="314" h="47">
                    <a:moveTo>
                      <a:pt x="4" y="21"/>
                    </a:moveTo>
                    <a:lnTo>
                      <a:pt x="275" y="21"/>
                    </a:lnTo>
                    <a:lnTo>
                      <a:pt x="275" y="21"/>
                    </a:lnTo>
                    <a:lnTo>
                      <a:pt x="277" y="21"/>
                    </a:lnTo>
                    <a:lnTo>
                      <a:pt x="277" y="23"/>
                    </a:lnTo>
                    <a:lnTo>
                      <a:pt x="277" y="26"/>
                    </a:lnTo>
                    <a:lnTo>
                      <a:pt x="275" y="26"/>
                    </a:lnTo>
                    <a:lnTo>
                      <a:pt x="4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4" y="21"/>
                    </a:lnTo>
                    <a:close/>
                    <a:moveTo>
                      <a:pt x="267" y="0"/>
                    </a:moveTo>
                    <a:lnTo>
                      <a:pt x="314" y="23"/>
                    </a:lnTo>
                    <a:lnTo>
                      <a:pt x="267" y="4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3" name="Freeform 19"/>
              <p:cNvSpPr>
                <a:spLocks noEditPoints="1"/>
              </p:cNvSpPr>
              <p:nvPr/>
            </p:nvSpPr>
            <p:spPr bwMode="auto">
              <a:xfrm>
                <a:off x="2019" y="958"/>
                <a:ext cx="105" cy="491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87" y="453"/>
                  </a:cxn>
                  <a:cxn ang="0">
                    <a:pos x="87" y="455"/>
                  </a:cxn>
                  <a:cxn ang="0">
                    <a:pos x="85" y="455"/>
                  </a:cxn>
                  <a:cxn ang="0">
                    <a:pos x="83" y="455"/>
                  </a:cxn>
                  <a:cxn ang="0">
                    <a:pos x="83" y="455"/>
                  </a:cxn>
                  <a:cxn ang="0">
                    <a:pos x="81" y="453"/>
                  </a:cxn>
                  <a:cxn ang="0">
                    <a:pos x="0" y="3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105" y="442"/>
                  </a:cxn>
                  <a:cxn ang="0">
                    <a:pos x="90" y="491"/>
                  </a:cxn>
                  <a:cxn ang="0">
                    <a:pos x="60" y="449"/>
                  </a:cxn>
                  <a:cxn ang="0">
                    <a:pos x="105" y="442"/>
                  </a:cxn>
                </a:cxnLst>
                <a:rect l="0" t="0" r="r" b="b"/>
                <a:pathLst>
                  <a:path w="105" h="491">
                    <a:moveTo>
                      <a:pt x="6" y="2"/>
                    </a:moveTo>
                    <a:lnTo>
                      <a:pt x="87" y="453"/>
                    </a:lnTo>
                    <a:lnTo>
                      <a:pt x="87" y="455"/>
                    </a:lnTo>
                    <a:lnTo>
                      <a:pt x="85" y="455"/>
                    </a:lnTo>
                    <a:lnTo>
                      <a:pt x="83" y="455"/>
                    </a:lnTo>
                    <a:lnTo>
                      <a:pt x="83" y="455"/>
                    </a:lnTo>
                    <a:lnTo>
                      <a:pt x="81" y="45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  <a:moveTo>
                      <a:pt x="105" y="442"/>
                    </a:moveTo>
                    <a:lnTo>
                      <a:pt x="90" y="491"/>
                    </a:lnTo>
                    <a:lnTo>
                      <a:pt x="60" y="449"/>
                    </a:lnTo>
                    <a:lnTo>
                      <a:pt x="105" y="442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4" name="Rectangle 20"/>
              <p:cNvSpPr>
                <a:spLocks noChangeArrowheads="1"/>
              </p:cNvSpPr>
              <p:nvPr/>
            </p:nvSpPr>
            <p:spPr bwMode="auto">
              <a:xfrm>
                <a:off x="2124" y="779"/>
                <a:ext cx="4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5" name="Rectangle 21"/>
              <p:cNvSpPr>
                <a:spLocks noChangeArrowheads="1"/>
              </p:cNvSpPr>
              <p:nvPr/>
            </p:nvSpPr>
            <p:spPr bwMode="auto">
              <a:xfrm>
                <a:off x="1946" y="1180"/>
                <a:ext cx="104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6" name="Freeform 22"/>
              <p:cNvSpPr>
                <a:spLocks noEditPoints="1"/>
              </p:cNvSpPr>
              <p:nvPr/>
            </p:nvSpPr>
            <p:spPr bwMode="auto">
              <a:xfrm>
                <a:off x="2755" y="1360"/>
                <a:ext cx="47" cy="2134"/>
              </a:xfrm>
              <a:custGeom>
                <a:avLst/>
                <a:gdLst/>
                <a:ahLst/>
                <a:cxnLst>
                  <a:cxn ang="0">
                    <a:pos x="26" y="40"/>
                  </a:cxn>
                  <a:cxn ang="0">
                    <a:pos x="26" y="2094"/>
                  </a:cxn>
                  <a:cxn ang="0">
                    <a:pos x="24" y="2096"/>
                  </a:cxn>
                  <a:cxn ang="0">
                    <a:pos x="24" y="2096"/>
                  </a:cxn>
                  <a:cxn ang="0">
                    <a:pos x="22" y="2098"/>
                  </a:cxn>
                  <a:cxn ang="0">
                    <a:pos x="22" y="2096"/>
                  </a:cxn>
                  <a:cxn ang="0">
                    <a:pos x="21" y="2096"/>
                  </a:cxn>
                  <a:cxn ang="0">
                    <a:pos x="21" y="2096"/>
                  </a:cxn>
                  <a:cxn ang="0">
                    <a:pos x="21" y="2094"/>
                  </a:cxn>
                  <a:cxn ang="0">
                    <a:pos x="21" y="40"/>
                  </a:cxn>
                  <a:cxn ang="0">
                    <a:pos x="21" y="38"/>
                  </a:cxn>
                  <a:cxn ang="0">
                    <a:pos x="21" y="38"/>
                  </a:cxn>
                  <a:cxn ang="0">
                    <a:pos x="22" y="36"/>
                  </a:cxn>
                  <a:cxn ang="0">
                    <a:pos x="22" y="36"/>
                  </a:cxn>
                  <a:cxn ang="0">
                    <a:pos x="24" y="36"/>
                  </a:cxn>
                  <a:cxn ang="0">
                    <a:pos x="24" y="38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0" y="47"/>
                  </a:cxn>
                  <a:cxn ang="0">
                    <a:pos x="22" y="0"/>
                  </a:cxn>
                  <a:cxn ang="0">
                    <a:pos x="47" y="47"/>
                  </a:cxn>
                  <a:cxn ang="0">
                    <a:pos x="0" y="47"/>
                  </a:cxn>
                  <a:cxn ang="0">
                    <a:pos x="47" y="2087"/>
                  </a:cxn>
                  <a:cxn ang="0">
                    <a:pos x="22" y="2134"/>
                  </a:cxn>
                  <a:cxn ang="0">
                    <a:pos x="0" y="2087"/>
                  </a:cxn>
                  <a:cxn ang="0">
                    <a:pos x="47" y="2087"/>
                  </a:cxn>
                </a:cxnLst>
                <a:rect l="0" t="0" r="r" b="b"/>
                <a:pathLst>
                  <a:path w="47" h="2134">
                    <a:moveTo>
                      <a:pt x="26" y="40"/>
                    </a:moveTo>
                    <a:lnTo>
                      <a:pt x="26" y="2094"/>
                    </a:lnTo>
                    <a:lnTo>
                      <a:pt x="24" y="2096"/>
                    </a:lnTo>
                    <a:lnTo>
                      <a:pt x="24" y="2096"/>
                    </a:lnTo>
                    <a:lnTo>
                      <a:pt x="22" y="2098"/>
                    </a:lnTo>
                    <a:lnTo>
                      <a:pt x="22" y="2096"/>
                    </a:lnTo>
                    <a:lnTo>
                      <a:pt x="21" y="2096"/>
                    </a:lnTo>
                    <a:lnTo>
                      <a:pt x="21" y="2096"/>
                    </a:lnTo>
                    <a:lnTo>
                      <a:pt x="21" y="2094"/>
                    </a:lnTo>
                    <a:lnTo>
                      <a:pt x="21" y="40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24" y="36"/>
                    </a:lnTo>
                    <a:lnTo>
                      <a:pt x="24" y="38"/>
                    </a:lnTo>
                    <a:lnTo>
                      <a:pt x="26" y="40"/>
                    </a:lnTo>
                    <a:lnTo>
                      <a:pt x="26" y="40"/>
                    </a:lnTo>
                    <a:close/>
                    <a:moveTo>
                      <a:pt x="0" y="47"/>
                    </a:moveTo>
                    <a:lnTo>
                      <a:pt x="22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  <a:moveTo>
                      <a:pt x="47" y="2087"/>
                    </a:moveTo>
                    <a:lnTo>
                      <a:pt x="22" y="2134"/>
                    </a:lnTo>
                    <a:lnTo>
                      <a:pt x="0" y="2087"/>
                    </a:lnTo>
                    <a:lnTo>
                      <a:pt x="47" y="208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7" name="Rectangle 23"/>
              <p:cNvSpPr>
                <a:spLocks noChangeArrowheads="1"/>
              </p:cNvSpPr>
              <p:nvPr/>
            </p:nvSpPr>
            <p:spPr bwMode="auto">
              <a:xfrm>
                <a:off x="2973" y="2340"/>
                <a:ext cx="67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900" i="1">
                    <a:solidFill>
                      <a:srgbClr val="000000"/>
                    </a:solidFill>
                    <a:latin typeface="Times New Roman" pitchFamily="18" charset="0"/>
                  </a:rPr>
                  <a:t>c</a:t>
                </a:r>
                <a:endParaRPr lang="en-US"/>
              </a:p>
            </p:txBody>
          </p:sp>
          <p:sp>
            <p:nvSpPr>
              <p:cNvPr id="246808" name="Rectangle 24"/>
              <p:cNvSpPr>
                <a:spLocks noChangeArrowheads="1"/>
              </p:cNvSpPr>
              <p:nvPr/>
            </p:nvSpPr>
            <p:spPr bwMode="auto">
              <a:xfrm>
                <a:off x="2860" y="2184"/>
                <a:ext cx="128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h</a:t>
                </a:r>
                <a:endParaRPr lang="en-US"/>
              </a:p>
            </p:txBody>
          </p:sp>
          <p:sp>
            <p:nvSpPr>
              <p:cNvPr id="246809" name="Freeform 25"/>
              <p:cNvSpPr>
                <a:spLocks noEditPoints="1"/>
              </p:cNvSpPr>
              <p:nvPr/>
            </p:nvSpPr>
            <p:spPr bwMode="auto">
              <a:xfrm>
                <a:off x="2776" y="602"/>
                <a:ext cx="5" cy="672"/>
              </a:xfrm>
              <a:custGeom>
                <a:avLst/>
                <a:gdLst/>
                <a:ahLst/>
                <a:cxnLst>
                  <a:cxn ang="0">
                    <a:pos x="1" y="649"/>
                  </a:cxn>
                  <a:cxn ang="0">
                    <a:pos x="5" y="670"/>
                  </a:cxn>
                  <a:cxn ang="0">
                    <a:pos x="0" y="670"/>
                  </a:cxn>
                  <a:cxn ang="0">
                    <a:pos x="0" y="608"/>
                  </a:cxn>
                  <a:cxn ang="0">
                    <a:pos x="5" y="610"/>
                  </a:cxn>
                  <a:cxn ang="0">
                    <a:pos x="0" y="628"/>
                  </a:cxn>
                  <a:cxn ang="0">
                    <a:pos x="0" y="568"/>
                  </a:cxn>
                  <a:cxn ang="0">
                    <a:pos x="3" y="566"/>
                  </a:cxn>
                  <a:cxn ang="0">
                    <a:pos x="0" y="589"/>
                  </a:cxn>
                  <a:cxn ang="0">
                    <a:pos x="0" y="529"/>
                  </a:cxn>
                  <a:cxn ang="0">
                    <a:pos x="3" y="525"/>
                  </a:cxn>
                  <a:cxn ang="0">
                    <a:pos x="1" y="549"/>
                  </a:cxn>
                  <a:cxn ang="0">
                    <a:pos x="0" y="504"/>
                  </a:cxn>
                  <a:cxn ang="0">
                    <a:pos x="1" y="484"/>
                  </a:cxn>
                  <a:cxn ang="0">
                    <a:pos x="3" y="506"/>
                  </a:cxn>
                  <a:cxn ang="0">
                    <a:pos x="0" y="504"/>
                  </a:cxn>
                  <a:cxn ang="0">
                    <a:pos x="1" y="442"/>
                  </a:cxn>
                  <a:cxn ang="0">
                    <a:pos x="5" y="463"/>
                  </a:cxn>
                  <a:cxn ang="0">
                    <a:pos x="0" y="463"/>
                  </a:cxn>
                  <a:cxn ang="0">
                    <a:pos x="0" y="403"/>
                  </a:cxn>
                  <a:cxn ang="0">
                    <a:pos x="5" y="405"/>
                  </a:cxn>
                  <a:cxn ang="0">
                    <a:pos x="0" y="423"/>
                  </a:cxn>
                  <a:cxn ang="0">
                    <a:pos x="0" y="361"/>
                  </a:cxn>
                  <a:cxn ang="0">
                    <a:pos x="3" y="361"/>
                  </a:cxn>
                  <a:cxn ang="0">
                    <a:pos x="0" y="384"/>
                  </a:cxn>
                  <a:cxn ang="0">
                    <a:pos x="0" y="322"/>
                  </a:cxn>
                  <a:cxn ang="0">
                    <a:pos x="3" y="320"/>
                  </a:cxn>
                  <a:cxn ang="0">
                    <a:pos x="1" y="342"/>
                  </a:cxn>
                  <a:cxn ang="0">
                    <a:pos x="0" y="299"/>
                  </a:cxn>
                  <a:cxn ang="0">
                    <a:pos x="1" y="278"/>
                  </a:cxn>
                  <a:cxn ang="0">
                    <a:pos x="3" y="301"/>
                  </a:cxn>
                  <a:cxn ang="0">
                    <a:pos x="0" y="299"/>
                  </a:cxn>
                  <a:cxn ang="0">
                    <a:pos x="1" y="237"/>
                  </a:cxn>
                  <a:cxn ang="0">
                    <a:pos x="5" y="258"/>
                  </a:cxn>
                  <a:cxn ang="0">
                    <a:pos x="0" y="258"/>
                  </a:cxn>
                  <a:cxn ang="0">
                    <a:pos x="0" y="196"/>
                  </a:cxn>
                  <a:cxn ang="0">
                    <a:pos x="5" y="199"/>
                  </a:cxn>
                  <a:cxn ang="0">
                    <a:pos x="0" y="218"/>
                  </a:cxn>
                  <a:cxn ang="0">
                    <a:pos x="0" y="156"/>
                  </a:cxn>
                  <a:cxn ang="0">
                    <a:pos x="3" y="156"/>
                  </a:cxn>
                  <a:cxn ang="0">
                    <a:pos x="0" y="177"/>
                  </a:cxn>
                  <a:cxn ang="0">
                    <a:pos x="0" y="117"/>
                  </a:cxn>
                  <a:cxn ang="0">
                    <a:pos x="3" y="113"/>
                  </a:cxn>
                  <a:cxn ang="0">
                    <a:pos x="1" y="137"/>
                  </a:cxn>
                  <a:cxn ang="0">
                    <a:pos x="0" y="92"/>
                  </a:cxn>
                  <a:cxn ang="0">
                    <a:pos x="1" y="72"/>
                  </a:cxn>
                  <a:cxn ang="0">
                    <a:pos x="3" y="94"/>
                  </a:cxn>
                  <a:cxn ang="0">
                    <a:pos x="0" y="92"/>
                  </a:cxn>
                  <a:cxn ang="0">
                    <a:pos x="1" y="32"/>
                  </a:cxn>
                  <a:cxn ang="0">
                    <a:pos x="5" y="51"/>
                  </a:cxn>
                  <a:cxn ang="0">
                    <a:pos x="0" y="5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0" y="11"/>
                  </a:cxn>
                </a:cxnLst>
                <a:rect l="0" t="0" r="r" b="b"/>
                <a:pathLst>
                  <a:path w="5" h="672">
                    <a:moveTo>
                      <a:pt x="0" y="670"/>
                    </a:moveTo>
                    <a:lnTo>
                      <a:pt x="0" y="651"/>
                    </a:lnTo>
                    <a:lnTo>
                      <a:pt x="0" y="651"/>
                    </a:lnTo>
                    <a:lnTo>
                      <a:pt x="0" y="649"/>
                    </a:lnTo>
                    <a:lnTo>
                      <a:pt x="1" y="649"/>
                    </a:lnTo>
                    <a:lnTo>
                      <a:pt x="1" y="649"/>
                    </a:lnTo>
                    <a:lnTo>
                      <a:pt x="3" y="649"/>
                    </a:lnTo>
                    <a:lnTo>
                      <a:pt x="3" y="649"/>
                    </a:lnTo>
                    <a:lnTo>
                      <a:pt x="5" y="651"/>
                    </a:lnTo>
                    <a:lnTo>
                      <a:pt x="5" y="670"/>
                    </a:lnTo>
                    <a:lnTo>
                      <a:pt x="3" y="672"/>
                    </a:lnTo>
                    <a:lnTo>
                      <a:pt x="1" y="672"/>
                    </a:lnTo>
                    <a:lnTo>
                      <a:pt x="0" y="672"/>
                    </a:lnTo>
                    <a:lnTo>
                      <a:pt x="0" y="670"/>
                    </a:lnTo>
                    <a:lnTo>
                      <a:pt x="0" y="670"/>
                    </a:lnTo>
                    <a:lnTo>
                      <a:pt x="0" y="670"/>
                    </a:lnTo>
                    <a:close/>
                    <a:moveTo>
                      <a:pt x="0" y="628"/>
                    </a:moveTo>
                    <a:lnTo>
                      <a:pt x="0" y="610"/>
                    </a:lnTo>
                    <a:lnTo>
                      <a:pt x="0" y="610"/>
                    </a:lnTo>
                    <a:lnTo>
                      <a:pt x="0" y="608"/>
                    </a:lnTo>
                    <a:lnTo>
                      <a:pt x="1" y="608"/>
                    </a:lnTo>
                    <a:lnTo>
                      <a:pt x="1" y="608"/>
                    </a:lnTo>
                    <a:lnTo>
                      <a:pt x="3" y="608"/>
                    </a:lnTo>
                    <a:lnTo>
                      <a:pt x="3" y="608"/>
                    </a:lnTo>
                    <a:lnTo>
                      <a:pt x="5" y="610"/>
                    </a:lnTo>
                    <a:lnTo>
                      <a:pt x="5" y="628"/>
                    </a:lnTo>
                    <a:lnTo>
                      <a:pt x="3" y="630"/>
                    </a:lnTo>
                    <a:lnTo>
                      <a:pt x="1" y="630"/>
                    </a:lnTo>
                    <a:lnTo>
                      <a:pt x="0" y="630"/>
                    </a:lnTo>
                    <a:lnTo>
                      <a:pt x="0" y="628"/>
                    </a:lnTo>
                    <a:lnTo>
                      <a:pt x="0" y="628"/>
                    </a:lnTo>
                    <a:lnTo>
                      <a:pt x="0" y="628"/>
                    </a:lnTo>
                    <a:close/>
                    <a:moveTo>
                      <a:pt x="0" y="587"/>
                    </a:moveTo>
                    <a:lnTo>
                      <a:pt x="0" y="568"/>
                    </a:lnTo>
                    <a:lnTo>
                      <a:pt x="0" y="568"/>
                    </a:lnTo>
                    <a:lnTo>
                      <a:pt x="0" y="566"/>
                    </a:lnTo>
                    <a:lnTo>
                      <a:pt x="1" y="566"/>
                    </a:lnTo>
                    <a:lnTo>
                      <a:pt x="1" y="566"/>
                    </a:lnTo>
                    <a:lnTo>
                      <a:pt x="3" y="566"/>
                    </a:lnTo>
                    <a:lnTo>
                      <a:pt x="3" y="566"/>
                    </a:lnTo>
                    <a:lnTo>
                      <a:pt x="5" y="568"/>
                    </a:lnTo>
                    <a:lnTo>
                      <a:pt x="5" y="587"/>
                    </a:lnTo>
                    <a:lnTo>
                      <a:pt x="3" y="589"/>
                    </a:lnTo>
                    <a:lnTo>
                      <a:pt x="1" y="589"/>
                    </a:lnTo>
                    <a:lnTo>
                      <a:pt x="0" y="589"/>
                    </a:lnTo>
                    <a:lnTo>
                      <a:pt x="0" y="587"/>
                    </a:lnTo>
                    <a:lnTo>
                      <a:pt x="0" y="587"/>
                    </a:lnTo>
                    <a:lnTo>
                      <a:pt x="0" y="587"/>
                    </a:lnTo>
                    <a:close/>
                    <a:moveTo>
                      <a:pt x="0" y="546"/>
                    </a:moveTo>
                    <a:lnTo>
                      <a:pt x="0" y="529"/>
                    </a:lnTo>
                    <a:lnTo>
                      <a:pt x="0" y="527"/>
                    </a:lnTo>
                    <a:lnTo>
                      <a:pt x="0" y="525"/>
                    </a:lnTo>
                    <a:lnTo>
                      <a:pt x="1" y="525"/>
                    </a:lnTo>
                    <a:lnTo>
                      <a:pt x="1" y="525"/>
                    </a:lnTo>
                    <a:lnTo>
                      <a:pt x="3" y="525"/>
                    </a:lnTo>
                    <a:lnTo>
                      <a:pt x="3" y="525"/>
                    </a:lnTo>
                    <a:lnTo>
                      <a:pt x="5" y="529"/>
                    </a:lnTo>
                    <a:lnTo>
                      <a:pt x="5" y="546"/>
                    </a:lnTo>
                    <a:lnTo>
                      <a:pt x="3" y="548"/>
                    </a:lnTo>
                    <a:lnTo>
                      <a:pt x="1" y="549"/>
                    </a:lnTo>
                    <a:lnTo>
                      <a:pt x="0" y="548"/>
                    </a:lnTo>
                    <a:lnTo>
                      <a:pt x="0" y="548"/>
                    </a:lnTo>
                    <a:lnTo>
                      <a:pt x="0" y="546"/>
                    </a:lnTo>
                    <a:lnTo>
                      <a:pt x="0" y="546"/>
                    </a:lnTo>
                    <a:close/>
                    <a:moveTo>
                      <a:pt x="0" y="504"/>
                    </a:moveTo>
                    <a:lnTo>
                      <a:pt x="0" y="487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1" y="484"/>
                    </a:lnTo>
                    <a:lnTo>
                      <a:pt x="1" y="484"/>
                    </a:lnTo>
                    <a:lnTo>
                      <a:pt x="3" y="484"/>
                    </a:lnTo>
                    <a:lnTo>
                      <a:pt x="3" y="485"/>
                    </a:lnTo>
                    <a:lnTo>
                      <a:pt x="5" y="487"/>
                    </a:lnTo>
                    <a:lnTo>
                      <a:pt x="5" y="504"/>
                    </a:lnTo>
                    <a:lnTo>
                      <a:pt x="3" y="506"/>
                    </a:lnTo>
                    <a:lnTo>
                      <a:pt x="1" y="508"/>
                    </a:lnTo>
                    <a:lnTo>
                      <a:pt x="0" y="506"/>
                    </a:lnTo>
                    <a:lnTo>
                      <a:pt x="0" y="506"/>
                    </a:lnTo>
                    <a:lnTo>
                      <a:pt x="0" y="504"/>
                    </a:lnTo>
                    <a:lnTo>
                      <a:pt x="0" y="504"/>
                    </a:lnTo>
                    <a:close/>
                    <a:moveTo>
                      <a:pt x="0" y="463"/>
                    </a:moveTo>
                    <a:lnTo>
                      <a:pt x="0" y="446"/>
                    </a:lnTo>
                    <a:lnTo>
                      <a:pt x="0" y="444"/>
                    </a:lnTo>
                    <a:lnTo>
                      <a:pt x="0" y="444"/>
                    </a:lnTo>
                    <a:lnTo>
                      <a:pt x="1" y="442"/>
                    </a:lnTo>
                    <a:lnTo>
                      <a:pt x="1" y="442"/>
                    </a:lnTo>
                    <a:lnTo>
                      <a:pt x="3" y="442"/>
                    </a:lnTo>
                    <a:lnTo>
                      <a:pt x="3" y="444"/>
                    </a:lnTo>
                    <a:lnTo>
                      <a:pt x="5" y="446"/>
                    </a:lnTo>
                    <a:lnTo>
                      <a:pt x="5" y="463"/>
                    </a:lnTo>
                    <a:lnTo>
                      <a:pt x="3" y="465"/>
                    </a:lnTo>
                    <a:lnTo>
                      <a:pt x="1" y="467"/>
                    </a:lnTo>
                    <a:lnTo>
                      <a:pt x="0" y="465"/>
                    </a:lnTo>
                    <a:lnTo>
                      <a:pt x="0" y="465"/>
                    </a:lnTo>
                    <a:lnTo>
                      <a:pt x="0" y="463"/>
                    </a:lnTo>
                    <a:lnTo>
                      <a:pt x="0" y="463"/>
                    </a:lnTo>
                    <a:close/>
                    <a:moveTo>
                      <a:pt x="0" y="421"/>
                    </a:moveTo>
                    <a:lnTo>
                      <a:pt x="0" y="405"/>
                    </a:lnTo>
                    <a:lnTo>
                      <a:pt x="0" y="403"/>
                    </a:lnTo>
                    <a:lnTo>
                      <a:pt x="0" y="403"/>
                    </a:lnTo>
                    <a:lnTo>
                      <a:pt x="1" y="403"/>
                    </a:lnTo>
                    <a:lnTo>
                      <a:pt x="1" y="401"/>
                    </a:lnTo>
                    <a:lnTo>
                      <a:pt x="3" y="403"/>
                    </a:lnTo>
                    <a:lnTo>
                      <a:pt x="3" y="403"/>
                    </a:lnTo>
                    <a:lnTo>
                      <a:pt x="5" y="405"/>
                    </a:lnTo>
                    <a:lnTo>
                      <a:pt x="5" y="421"/>
                    </a:lnTo>
                    <a:lnTo>
                      <a:pt x="3" y="423"/>
                    </a:lnTo>
                    <a:lnTo>
                      <a:pt x="1" y="425"/>
                    </a:lnTo>
                    <a:lnTo>
                      <a:pt x="0" y="423"/>
                    </a:lnTo>
                    <a:lnTo>
                      <a:pt x="0" y="423"/>
                    </a:lnTo>
                    <a:lnTo>
                      <a:pt x="0" y="421"/>
                    </a:lnTo>
                    <a:lnTo>
                      <a:pt x="0" y="421"/>
                    </a:lnTo>
                    <a:close/>
                    <a:moveTo>
                      <a:pt x="0" y="380"/>
                    </a:moveTo>
                    <a:lnTo>
                      <a:pt x="0" y="363"/>
                    </a:lnTo>
                    <a:lnTo>
                      <a:pt x="0" y="361"/>
                    </a:lnTo>
                    <a:lnTo>
                      <a:pt x="0" y="3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3" y="361"/>
                    </a:lnTo>
                    <a:lnTo>
                      <a:pt x="3" y="361"/>
                    </a:lnTo>
                    <a:lnTo>
                      <a:pt x="5" y="363"/>
                    </a:lnTo>
                    <a:lnTo>
                      <a:pt x="5" y="380"/>
                    </a:lnTo>
                    <a:lnTo>
                      <a:pt x="3" y="384"/>
                    </a:lnTo>
                    <a:lnTo>
                      <a:pt x="1" y="384"/>
                    </a:lnTo>
                    <a:lnTo>
                      <a:pt x="0" y="384"/>
                    </a:lnTo>
                    <a:lnTo>
                      <a:pt x="0" y="382"/>
                    </a:lnTo>
                    <a:lnTo>
                      <a:pt x="0" y="380"/>
                    </a:lnTo>
                    <a:lnTo>
                      <a:pt x="0" y="380"/>
                    </a:lnTo>
                    <a:close/>
                    <a:moveTo>
                      <a:pt x="0" y="341"/>
                    </a:moveTo>
                    <a:lnTo>
                      <a:pt x="0" y="322"/>
                    </a:lnTo>
                    <a:lnTo>
                      <a:pt x="0" y="322"/>
                    </a:lnTo>
                    <a:lnTo>
                      <a:pt x="0" y="320"/>
                    </a:lnTo>
                    <a:lnTo>
                      <a:pt x="1" y="320"/>
                    </a:lnTo>
                    <a:lnTo>
                      <a:pt x="1" y="320"/>
                    </a:lnTo>
                    <a:lnTo>
                      <a:pt x="3" y="320"/>
                    </a:lnTo>
                    <a:lnTo>
                      <a:pt x="3" y="320"/>
                    </a:lnTo>
                    <a:lnTo>
                      <a:pt x="5" y="322"/>
                    </a:lnTo>
                    <a:lnTo>
                      <a:pt x="5" y="341"/>
                    </a:lnTo>
                    <a:lnTo>
                      <a:pt x="3" y="342"/>
                    </a:lnTo>
                    <a:lnTo>
                      <a:pt x="1" y="342"/>
                    </a:lnTo>
                    <a:lnTo>
                      <a:pt x="0" y="342"/>
                    </a:lnTo>
                    <a:lnTo>
                      <a:pt x="0" y="341"/>
                    </a:lnTo>
                    <a:lnTo>
                      <a:pt x="0" y="341"/>
                    </a:lnTo>
                    <a:lnTo>
                      <a:pt x="0" y="341"/>
                    </a:lnTo>
                    <a:close/>
                    <a:moveTo>
                      <a:pt x="0" y="299"/>
                    </a:moveTo>
                    <a:lnTo>
                      <a:pt x="0" y="280"/>
                    </a:lnTo>
                    <a:lnTo>
                      <a:pt x="0" y="280"/>
                    </a:lnTo>
                    <a:lnTo>
                      <a:pt x="0" y="278"/>
                    </a:lnTo>
                    <a:lnTo>
                      <a:pt x="1" y="278"/>
                    </a:lnTo>
                    <a:lnTo>
                      <a:pt x="1" y="278"/>
                    </a:lnTo>
                    <a:lnTo>
                      <a:pt x="3" y="278"/>
                    </a:lnTo>
                    <a:lnTo>
                      <a:pt x="3" y="278"/>
                    </a:lnTo>
                    <a:lnTo>
                      <a:pt x="5" y="280"/>
                    </a:lnTo>
                    <a:lnTo>
                      <a:pt x="5" y="299"/>
                    </a:lnTo>
                    <a:lnTo>
                      <a:pt x="3" y="301"/>
                    </a:lnTo>
                    <a:lnTo>
                      <a:pt x="1" y="301"/>
                    </a:lnTo>
                    <a:lnTo>
                      <a:pt x="0" y="301"/>
                    </a:lnTo>
                    <a:lnTo>
                      <a:pt x="0" y="299"/>
                    </a:lnTo>
                    <a:lnTo>
                      <a:pt x="0" y="299"/>
                    </a:lnTo>
                    <a:lnTo>
                      <a:pt x="0" y="299"/>
                    </a:lnTo>
                    <a:close/>
                    <a:moveTo>
                      <a:pt x="0" y="258"/>
                    </a:moveTo>
                    <a:lnTo>
                      <a:pt x="0" y="239"/>
                    </a:lnTo>
                    <a:lnTo>
                      <a:pt x="0" y="239"/>
                    </a:lnTo>
                    <a:lnTo>
                      <a:pt x="0" y="237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3" y="237"/>
                    </a:lnTo>
                    <a:lnTo>
                      <a:pt x="3" y="237"/>
                    </a:lnTo>
                    <a:lnTo>
                      <a:pt x="5" y="239"/>
                    </a:lnTo>
                    <a:lnTo>
                      <a:pt x="5" y="258"/>
                    </a:lnTo>
                    <a:lnTo>
                      <a:pt x="3" y="260"/>
                    </a:lnTo>
                    <a:lnTo>
                      <a:pt x="1" y="260"/>
                    </a:lnTo>
                    <a:lnTo>
                      <a:pt x="0" y="260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0" y="258"/>
                    </a:lnTo>
                    <a:close/>
                    <a:moveTo>
                      <a:pt x="0" y="216"/>
                    </a:moveTo>
                    <a:lnTo>
                      <a:pt x="0" y="199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1" y="196"/>
                    </a:lnTo>
                    <a:lnTo>
                      <a:pt x="1" y="196"/>
                    </a:lnTo>
                    <a:lnTo>
                      <a:pt x="3" y="196"/>
                    </a:lnTo>
                    <a:lnTo>
                      <a:pt x="3" y="196"/>
                    </a:lnTo>
                    <a:lnTo>
                      <a:pt x="5" y="199"/>
                    </a:lnTo>
                    <a:lnTo>
                      <a:pt x="5" y="216"/>
                    </a:lnTo>
                    <a:lnTo>
                      <a:pt x="3" y="218"/>
                    </a:lnTo>
                    <a:lnTo>
                      <a:pt x="1" y="220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0" y="216"/>
                    </a:lnTo>
                    <a:lnTo>
                      <a:pt x="0" y="216"/>
                    </a:lnTo>
                    <a:close/>
                    <a:moveTo>
                      <a:pt x="0" y="175"/>
                    </a:moveTo>
                    <a:lnTo>
                      <a:pt x="0" y="158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1" y="154"/>
                    </a:lnTo>
                    <a:lnTo>
                      <a:pt x="1" y="154"/>
                    </a:lnTo>
                    <a:lnTo>
                      <a:pt x="3" y="154"/>
                    </a:lnTo>
                    <a:lnTo>
                      <a:pt x="3" y="156"/>
                    </a:lnTo>
                    <a:lnTo>
                      <a:pt x="5" y="158"/>
                    </a:lnTo>
                    <a:lnTo>
                      <a:pt x="5" y="175"/>
                    </a:lnTo>
                    <a:lnTo>
                      <a:pt x="3" y="177"/>
                    </a:lnTo>
                    <a:lnTo>
                      <a:pt x="1" y="179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5"/>
                    </a:lnTo>
                    <a:lnTo>
                      <a:pt x="0" y="175"/>
                    </a:lnTo>
                    <a:close/>
                    <a:moveTo>
                      <a:pt x="0" y="134"/>
                    </a:moveTo>
                    <a:lnTo>
                      <a:pt x="0" y="117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1" y="113"/>
                    </a:lnTo>
                    <a:lnTo>
                      <a:pt x="1" y="113"/>
                    </a:lnTo>
                    <a:lnTo>
                      <a:pt x="3" y="113"/>
                    </a:lnTo>
                    <a:lnTo>
                      <a:pt x="3" y="115"/>
                    </a:lnTo>
                    <a:lnTo>
                      <a:pt x="5" y="117"/>
                    </a:lnTo>
                    <a:lnTo>
                      <a:pt x="5" y="134"/>
                    </a:lnTo>
                    <a:lnTo>
                      <a:pt x="3" y="136"/>
                    </a:lnTo>
                    <a:lnTo>
                      <a:pt x="1" y="137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4"/>
                    </a:lnTo>
                    <a:lnTo>
                      <a:pt x="0" y="134"/>
                    </a:lnTo>
                    <a:close/>
                    <a:moveTo>
                      <a:pt x="0" y="92"/>
                    </a:moveTo>
                    <a:lnTo>
                      <a:pt x="0" y="75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1" y="73"/>
                    </a:lnTo>
                    <a:lnTo>
                      <a:pt x="1" y="72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5" y="75"/>
                    </a:lnTo>
                    <a:lnTo>
                      <a:pt x="5" y="92"/>
                    </a:lnTo>
                    <a:lnTo>
                      <a:pt x="3" y="94"/>
                    </a:lnTo>
                    <a:lnTo>
                      <a:pt x="1" y="96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  <a:moveTo>
                      <a:pt x="0" y="51"/>
                    </a:moveTo>
                    <a:lnTo>
                      <a:pt x="0" y="3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3" y="32"/>
                    </a:lnTo>
                    <a:lnTo>
                      <a:pt x="5" y="34"/>
                    </a:lnTo>
                    <a:lnTo>
                      <a:pt x="5" y="51"/>
                    </a:lnTo>
                    <a:lnTo>
                      <a:pt x="3" y="55"/>
                    </a:lnTo>
                    <a:lnTo>
                      <a:pt x="1" y="55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51"/>
                    </a:lnTo>
                    <a:close/>
                    <a:moveTo>
                      <a:pt x="0" y="11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0" name="Rectangle 26"/>
              <p:cNvSpPr>
                <a:spLocks noChangeArrowheads="1"/>
              </p:cNvSpPr>
              <p:nvPr/>
            </p:nvSpPr>
            <p:spPr bwMode="auto">
              <a:xfrm>
                <a:off x="2375" y="683"/>
                <a:ext cx="162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Symbol" pitchFamily="18" charset="2"/>
                  </a:rPr>
                  <a:t>a</a:t>
                </a:r>
                <a:endParaRPr lang="en-US"/>
              </a:p>
            </p:txBody>
          </p:sp>
          <p:sp>
            <p:nvSpPr>
              <p:cNvPr id="246811" name="Freeform 27"/>
              <p:cNvSpPr>
                <a:spLocks/>
              </p:cNvSpPr>
              <p:nvPr/>
            </p:nvSpPr>
            <p:spPr bwMode="auto">
              <a:xfrm>
                <a:off x="2333" y="1005"/>
                <a:ext cx="162" cy="4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17" y="0"/>
                  </a:cxn>
                  <a:cxn ang="0">
                    <a:pos x="23" y="0"/>
                  </a:cxn>
                  <a:cxn ang="0">
                    <a:pos x="30" y="0"/>
                  </a:cxn>
                  <a:cxn ang="0">
                    <a:pos x="36" y="0"/>
                  </a:cxn>
                  <a:cxn ang="0">
                    <a:pos x="42" y="2"/>
                  </a:cxn>
                  <a:cxn ang="0">
                    <a:pos x="51" y="2"/>
                  </a:cxn>
                  <a:cxn ang="0">
                    <a:pos x="61" y="3"/>
                  </a:cxn>
                  <a:cxn ang="0">
                    <a:pos x="68" y="5"/>
                  </a:cxn>
                  <a:cxn ang="0">
                    <a:pos x="76" y="7"/>
                  </a:cxn>
                  <a:cxn ang="0">
                    <a:pos x="85" y="11"/>
                  </a:cxn>
                  <a:cxn ang="0">
                    <a:pos x="96" y="13"/>
                  </a:cxn>
                  <a:cxn ang="0">
                    <a:pos x="108" y="17"/>
                  </a:cxn>
                  <a:cxn ang="0">
                    <a:pos x="119" y="22"/>
                  </a:cxn>
                  <a:cxn ang="0">
                    <a:pos x="128" y="28"/>
                  </a:cxn>
                  <a:cxn ang="0">
                    <a:pos x="138" y="32"/>
                  </a:cxn>
                  <a:cxn ang="0">
                    <a:pos x="147" y="37"/>
                  </a:cxn>
                  <a:cxn ang="0">
                    <a:pos x="156" y="41"/>
                  </a:cxn>
                  <a:cxn ang="0">
                    <a:pos x="162" y="43"/>
                  </a:cxn>
                </a:cxnLst>
                <a:rect l="0" t="0" r="r" b="b"/>
                <a:pathLst>
                  <a:path w="162" h="43">
                    <a:moveTo>
                      <a:pt x="0" y="0"/>
                    </a:moveTo>
                    <a:lnTo>
                      <a:pt x="8" y="0"/>
                    </a:lnTo>
                    <a:lnTo>
                      <a:pt x="17" y="0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2"/>
                    </a:lnTo>
                    <a:lnTo>
                      <a:pt x="51" y="2"/>
                    </a:lnTo>
                    <a:lnTo>
                      <a:pt x="61" y="3"/>
                    </a:lnTo>
                    <a:lnTo>
                      <a:pt x="68" y="5"/>
                    </a:lnTo>
                    <a:lnTo>
                      <a:pt x="76" y="7"/>
                    </a:lnTo>
                    <a:lnTo>
                      <a:pt x="85" y="11"/>
                    </a:lnTo>
                    <a:lnTo>
                      <a:pt x="96" y="13"/>
                    </a:lnTo>
                    <a:lnTo>
                      <a:pt x="108" y="17"/>
                    </a:lnTo>
                    <a:lnTo>
                      <a:pt x="119" y="22"/>
                    </a:lnTo>
                    <a:lnTo>
                      <a:pt x="128" y="28"/>
                    </a:lnTo>
                    <a:lnTo>
                      <a:pt x="138" y="32"/>
                    </a:lnTo>
                    <a:lnTo>
                      <a:pt x="147" y="37"/>
                    </a:lnTo>
                    <a:lnTo>
                      <a:pt x="156" y="41"/>
                    </a:lnTo>
                    <a:lnTo>
                      <a:pt x="162" y="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2" name="Freeform 28"/>
              <p:cNvSpPr>
                <a:spLocks noEditPoints="1"/>
              </p:cNvSpPr>
              <p:nvPr/>
            </p:nvSpPr>
            <p:spPr bwMode="auto">
              <a:xfrm>
                <a:off x="2330" y="602"/>
                <a:ext cx="434" cy="6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6"/>
                  </a:cxn>
                  <a:cxn ang="0">
                    <a:pos x="1" y="6"/>
                  </a:cxn>
                  <a:cxn ang="0">
                    <a:pos x="1" y="0"/>
                  </a:cxn>
                  <a:cxn ang="0">
                    <a:pos x="62" y="0"/>
                  </a:cxn>
                  <a:cxn ang="0">
                    <a:pos x="64" y="2"/>
                  </a:cxn>
                  <a:cxn ang="0">
                    <a:pos x="62" y="6"/>
                  </a:cxn>
                  <a:cxn ang="0">
                    <a:pos x="41" y="2"/>
                  </a:cxn>
                  <a:cxn ang="0">
                    <a:pos x="45" y="0"/>
                  </a:cxn>
                  <a:cxn ang="0">
                    <a:pos x="105" y="0"/>
                  </a:cxn>
                  <a:cxn ang="0">
                    <a:pos x="105" y="6"/>
                  </a:cxn>
                  <a:cxn ang="0">
                    <a:pos x="84" y="6"/>
                  </a:cxn>
                  <a:cxn ang="0">
                    <a:pos x="84" y="0"/>
                  </a:cxn>
                  <a:cxn ang="0">
                    <a:pos x="144" y="0"/>
                  </a:cxn>
                  <a:cxn ang="0">
                    <a:pos x="146" y="2"/>
                  </a:cxn>
                  <a:cxn ang="0">
                    <a:pos x="144" y="6"/>
                  </a:cxn>
                  <a:cxn ang="0">
                    <a:pos x="124" y="2"/>
                  </a:cxn>
                  <a:cxn ang="0">
                    <a:pos x="126" y="0"/>
                  </a:cxn>
                  <a:cxn ang="0">
                    <a:pos x="188" y="0"/>
                  </a:cxn>
                  <a:cxn ang="0">
                    <a:pos x="188" y="6"/>
                  </a:cxn>
                  <a:cxn ang="0">
                    <a:pos x="167" y="6"/>
                  </a:cxn>
                  <a:cxn ang="0">
                    <a:pos x="167" y="0"/>
                  </a:cxn>
                  <a:cxn ang="0">
                    <a:pos x="225" y="0"/>
                  </a:cxn>
                  <a:cxn ang="0">
                    <a:pos x="229" y="2"/>
                  </a:cxn>
                  <a:cxn ang="0">
                    <a:pos x="225" y="6"/>
                  </a:cxn>
                  <a:cxn ang="0">
                    <a:pos x="205" y="2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9" y="6"/>
                  </a:cxn>
                  <a:cxn ang="0">
                    <a:pos x="248" y="6"/>
                  </a:cxn>
                  <a:cxn ang="0">
                    <a:pos x="248" y="0"/>
                  </a:cxn>
                  <a:cxn ang="0">
                    <a:pos x="308" y="0"/>
                  </a:cxn>
                  <a:cxn ang="0">
                    <a:pos x="312" y="2"/>
                  </a:cxn>
                  <a:cxn ang="0">
                    <a:pos x="308" y="6"/>
                  </a:cxn>
                  <a:cxn ang="0">
                    <a:pos x="287" y="2"/>
                  </a:cxn>
                  <a:cxn ang="0">
                    <a:pos x="291" y="0"/>
                  </a:cxn>
                  <a:cxn ang="0">
                    <a:pos x="351" y="0"/>
                  </a:cxn>
                  <a:cxn ang="0">
                    <a:pos x="351" y="6"/>
                  </a:cxn>
                  <a:cxn ang="0">
                    <a:pos x="331" y="6"/>
                  </a:cxn>
                  <a:cxn ang="0">
                    <a:pos x="331" y="0"/>
                  </a:cxn>
                  <a:cxn ang="0">
                    <a:pos x="391" y="0"/>
                  </a:cxn>
                  <a:cxn ang="0">
                    <a:pos x="393" y="2"/>
                  </a:cxn>
                  <a:cxn ang="0">
                    <a:pos x="391" y="6"/>
                  </a:cxn>
                  <a:cxn ang="0">
                    <a:pos x="370" y="2"/>
                  </a:cxn>
                  <a:cxn ang="0">
                    <a:pos x="374" y="0"/>
                  </a:cxn>
                  <a:cxn ang="0">
                    <a:pos x="434" y="0"/>
                  </a:cxn>
                  <a:cxn ang="0">
                    <a:pos x="434" y="6"/>
                  </a:cxn>
                  <a:cxn ang="0">
                    <a:pos x="414" y="6"/>
                  </a:cxn>
                  <a:cxn ang="0">
                    <a:pos x="414" y="0"/>
                  </a:cxn>
                </a:cxnLst>
                <a:rect l="0" t="0" r="r" b="b"/>
                <a:pathLst>
                  <a:path w="434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3" y="6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6"/>
                    </a:lnTo>
                    <a:lnTo>
                      <a:pt x="103" y="6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82" y="6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6"/>
                    </a:lnTo>
                    <a:lnTo>
                      <a:pt x="144" y="6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6" y="6"/>
                    </a:lnTo>
                    <a:lnTo>
                      <a:pt x="124" y="6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6"/>
                    </a:lnTo>
                    <a:lnTo>
                      <a:pt x="186" y="6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7" y="6"/>
                    </a:lnTo>
                    <a:lnTo>
                      <a:pt x="165" y="6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6"/>
                    </a:lnTo>
                    <a:lnTo>
                      <a:pt x="227" y="6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6"/>
                    </a:lnTo>
                    <a:lnTo>
                      <a:pt x="207" y="6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6"/>
                    </a:lnTo>
                    <a:lnTo>
                      <a:pt x="269" y="6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6"/>
                    </a:lnTo>
                    <a:lnTo>
                      <a:pt x="248" y="6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6"/>
                    </a:lnTo>
                    <a:lnTo>
                      <a:pt x="310" y="6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6"/>
                    </a:lnTo>
                    <a:lnTo>
                      <a:pt x="289" y="6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6"/>
                    </a:lnTo>
                    <a:lnTo>
                      <a:pt x="351" y="6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6"/>
                    </a:lnTo>
                    <a:lnTo>
                      <a:pt x="331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6"/>
                    </a:lnTo>
                    <a:lnTo>
                      <a:pt x="393" y="6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2" y="6"/>
                    </a:lnTo>
                    <a:lnTo>
                      <a:pt x="370" y="6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6"/>
                    </a:lnTo>
                    <a:lnTo>
                      <a:pt x="432" y="6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4" y="6"/>
                    </a:lnTo>
                    <a:lnTo>
                      <a:pt x="412" y="6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5" name="Freeform 61"/>
              <p:cNvSpPr>
                <a:spLocks noEditPoints="1"/>
              </p:cNvSpPr>
              <p:nvPr/>
            </p:nvSpPr>
            <p:spPr bwMode="auto">
              <a:xfrm>
                <a:off x="1953" y="2561"/>
                <a:ext cx="47" cy="935"/>
              </a:xfrm>
              <a:custGeom>
                <a:avLst/>
                <a:gdLst/>
                <a:ahLst/>
                <a:cxnLst>
                  <a:cxn ang="0">
                    <a:pos x="21" y="933"/>
                  </a:cxn>
                  <a:cxn ang="0">
                    <a:pos x="21" y="39"/>
                  </a:cxn>
                  <a:cxn ang="0">
                    <a:pos x="21" y="37"/>
                  </a:cxn>
                  <a:cxn ang="0">
                    <a:pos x="21" y="37"/>
                  </a:cxn>
                  <a:cxn ang="0">
                    <a:pos x="23" y="35"/>
                  </a:cxn>
                  <a:cxn ang="0">
                    <a:pos x="25" y="35"/>
                  </a:cxn>
                  <a:cxn ang="0">
                    <a:pos x="25" y="35"/>
                  </a:cxn>
                  <a:cxn ang="0">
                    <a:pos x="27" y="37"/>
                  </a:cxn>
                  <a:cxn ang="0">
                    <a:pos x="27" y="39"/>
                  </a:cxn>
                  <a:cxn ang="0">
                    <a:pos x="27" y="933"/>
                  </a:cxn>
                  <a:cxn ang="0">
                    <a:pos x="27" y="935"/>
                  </a:cxn>
                  <a:cxn ang="0">
                    <a:pos x="25" y="935"/>
                  </a:cxn>
                  <a:cxn ang="0">
                    <a:pos x="21" y="935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0" y="47"/>
                  </a:cxn>
                  <a:cxn ang="0">
                    <a:pos x="25" y="0"/>
                  </a:cxn>
                  <a:cxn ang="0">
                    <a:pos x="47" y="47"/>
                  </a:cxn>
                  <a:cxn ang="0">
                    <a:pos x="0" y="47"/>
                  </a:cxn>
                </a:cxnLst>
                <a:rect l="0" t="0" r="r" b="b"/>
                <a:pathLst>
                  <a:path w="47" h="935">
                    <a:moveTo>
                      <a:pt x="21" y="933"/>
                    </a:moveTo>
                    <a:lnTo>
                      <a:pt x="21" y="39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23" y="35"/>
                    </a:lnTo>
                    <a:lnTo>
                      <a:pt x="25" y="35"/>
                    </a:lnTo>
                    <a:lnTo>
                      <a:pt x="25" y="35"/>
                    </a:lnTo>
                    <a:lnTo>
                      <a:pt x="27" y="37"/>
                    </a:lnTo>
                    <a:lnTo>
                      <a:pt x="27" y="39"/>
                    </a:lnTo>
                    <a:lnTo>
                      <a:pt x="27" y="933"/>
                    </a:lnTo>
                    <a:lnTo>
                      <a:pt x="27" y="935"/>
                    </a:lnTo>
                    <a:lnTo>
                      <a:pt x="25" y="935"/>
                    </a:lnTo>
                    <a:lnTo>
                      <a:pt x="21" y="935"/>
                    </a:lnTo>
                    <a:lnTo>
                      <a:pt x="21" y="933"/>
                    </a:lnTo>
                    <a:lnTo>
                      <a:pt x="21" y="933"/>
                    </a:lnTo>
                    <a:lnTo>
                      <a:pt x="21" y="933"/>
                    </a:lnTo>
                    <a:close/>
                    <a:moveTo>
                      <a:pt x="0" y="47"/>
                    </a:moveTo>
                    <a:lnTo>
                      <a:pt x="25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6" name="Rectangle 62"/>
              <p:cNvSpPr>
                <a:spLocks noChangeArrowheads="1"/>
              </p:cNvSpPr>
              <p:nvPr/>
            </p:nvSpPr>
            <p:spPr bwMode="auto">
              <a:xfrm>
                <a:off x="2027" y="2769"/>
                <a:ext cx="1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/>
              </a:p>
            </p:txBody>
          </p:sp>
          <p:sp>
            <p:nvSpPr>
              <p:cNvPr id="246847" name="Rectangle 63"/>
              <p:cNvSpPr>
                <a:spLocks noChangeArrowheads="1"/>
              </p:cNvSpPr>
              <p:nvPr/>
            </p:nvSpPr>
            <p:spPr bwMode="auto">
              <a:xfrm>
                <a:off x="2111" y="2356"/>
                <a:ext cx="107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gz</a:t>
                </a:r>
                <a:endParaRPr lang="en-US"/>
              </a:p>
            </p:txBody>
          </p:sp>
          <p:sp>
            <p:nvSpPr>
              <p:cNvPr id="246848" name="Rectangle 64"/>
              <p:cNvSpPr>
                <a:spLocks noChangeArrowheads="1"/>
              </p:cNvSpPr>
              <p:nvPr/>
            </p:nvSpPr>
            <p:spPr bwMode="auto">
              <a:xfrm>
                <a:off x="1790" y="2356"/>
                <a:ext cx="6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p</a:t>
                </a:r>
                <a:endParaRPr lang="en-US"/>
              </a:p>
            </p:txBody>
          </p:sp>
          <p:sp>
            <p:nvSpPr>
              <p:cNvPr id="246849" name="Rectangle 65"/>
              <p:cNvSpPr>
                <a:spLocks noChangeArrowheads="1"/>
              </p:cNvSpPr>
              <p:nvPr/>
            </p:nvSpPr>
            <p:spPr bwMode="auto">
              <a:xfrm>
                <a:off x="2045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Symbol" pitchFamily="18" charset="2"/>
                  </a:rPr>
                  <a:t>r</a:t>
                </a:r>
                <a:endParaRPr lang="en-US"/>
              </a:p>
            </p:txBody>
          </p:sp>
          <p:sp>
            <p:nvSpPr>
              <p:cNvPr id="246850" name="Rectangle 66"/>
              <p:cNvSpPr>
                <a:spLocks noChangeArrowheads="1"/>
              </p:cNvSpPr>
              <p:nvPr/>
            </p:nvSpPr>
            <p:spPr bwMode="auto">
              <a:xfrm>
                <a:off x="1972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-</a:t>
                </a:r>
                <a:endParaRPr lang="en-US"/>
              </a:p>
            </p:txBody>
          </p:sp>
          <p:sp>
            <p:nvSpPr>
              <p:cNvPr id="246851" name="Rectangle 67"/>
              <p:cNvSpPr>
                <a:spLocks noChangeArrowheads="1"/>
              </p:cNvSpPr>
              <p:nvPr/>
            </p:nvSpPr>
            <p:spPr bwMode="auto">
              <a:xfrm>
                <a:off x="1878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52" name="Line 68"/>
              <p:cNvSpPr>
                <a:spLocks noChangeShapeType="1"/>
              </p:cNvSpPr>
              <p:nvPr/>
            </p:nvSpPr>
            <p:spPr bwMode="auto">
              <a:xfrm>
                <a:off x="1933" y="3494"/>
                <a:ext cx="9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65" name="Rectangle 81"/>
              <p:cNvSpPr>
                <a:spLocks noChangeArrowheads="1"/>
              </p:cNvSpPr>
              <p:nvPr/>
            </p:nvSpPr>
            <p:spPr bwMode="auto">
              <a:xfrm>
                <a:off x="1201" y="1716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66" name="Rectangle 82"/>
              <p:cNvSpPr>
                <a:spLocks noChangeArrowheads="1"/>
              </p:cNvSpPr>
              <p:nvPr/>
            </p:nvSpPr>
            <p:spPr bwMode="auto">
              <a:xfrm>
                <a:off x="946" y="1716"/>
                <a:ext cx="21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half</a:t>
                </a:r>
                <a:endParaRPr lang="en-US"/>
              </a:p>
            </p:txBody>
          </p:sp>
          <p:sp>
            <p:nvSpPr>
              <p:cNvPr id="246867" name="Rectangle 83"/>
              <p:cNvSpPr>
                <a:spLocks noChangeArrowheads="1"/>
              </p:cNvSpPr>
              <p:nvPr/>
            </p:nvSpPr>
            <p:spPr bwMode="auto">
              <a:xfrm>
                <a:off x="653" y="1716"/>
                <a:ext cx="23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with</a:t>
                </a:r>
                <a:endParaRPr lang="en-US"/>
              </a:p>
            </p:txBody>
          </p:sp>
          <p:sp>
            <p:nvSpPr>
              <p:cNvPr id="246868" name="Rectangle 84"/>
              <p:cNvSpPr>
                <a:spLocks noChangeArrowheads="1"/>
              </p:cNvSpPr>
              <p:nvPr/>
            </p:nvSpPr>
            <p:spPr bwMode="auto">
              <a:xfrm>
                <a:off x="128" y="1716"/>
                <a:ext cx="4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compare</a:t>
                </a:r>
                <a:endParaRPr lang="en-US"/>
              </a:p>
            </p:txBody>
          </p:sp>
          <p:sp>
            <p:nvSpPr>
              <p:cNvPr id="246869" name="Rectangle 85"/>
              <p:cNvSpPr>
                <a:spLocks noChangeArrowheads="1"/>
              </p:cNvSpPr>
              <p:nvPr/>
            </p:nvSpPr>
            <p:spPr bwMode="auto">
              <a:xfrm>
                <a:off x="1488" y="1515"/>
                <a:ext cx="128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be</a:t>
                </a:r>
                <a:endParaRPr lang="en-US"/>
              </a:p>
            </p:txBody>
          </p:sp>
          <p:sp>
            <p:nvSpPr>
              <p:cNvPr id="246870" name="Rectangle 86"/>
              <p:cNvSpPr>
                <a:spLocks noChangeArrowheads="1"/>
              </p:cNvSpPr>
              <p:nvPr/>
            </p:nvSpPr>
            <p:spPr bwMode="auto">
              <a:xfrm>
                <a:off x="1197" y="1515"/>
                <a:ext cx="257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must</a:t>
                </a:r>
                <a:endParaRPr lang="en-US"/>
              </a:p>
            </p:txBody>
          </p:sp>
          <p:sp>
            <p:nvSpPr>
              <p:cNvPr id="246871" name="Rectangle 87"/>
              <p:cNvSpPr>
                <a:spLocks noChangeArrowheads="1"/>
              </p:cNvSpPr>
              <p:nvPr/>
            </p:nvSpPr>
            <p:spPr bwMode="auto">
              <a:xfrm>
                <a:off x="762" y="1515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72" name="Rectangle 88"/>
              <p:cNvSpPr>
                <a:spLocks noChangeArrowheads="1"/>
              </p:cNvSpPr>
              <p:nvPr/>
            </p:nvSpPr>
            <p:spPr bwMode="auto">
              <a:xfrm>
                <a:off x="134" y="1515"/>
                <a:ext cx="513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Meniscus</a:t>
                </a:r>
                <a:endParaRPr lang="en-US"/>
              </a:p>
            </p:txBody>
          </p:sp>
          <p:sp>
            <p:nvSpPr>
              <p:cNvPr id="246881" name="Rectangle 97"/>
              <p:cNvSpPr>
                <a:spLocks noChangeArrowheads="1"/>
              </p:cNvSpPr>
              <p:nvPr/>
            </p:nvSpPr>
            <p:spPr bwMode="auto">
              <a:xfrm>
                <a:off x="657" y="1500"/>
                <a:ext cx="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92" name="Rectangle 108"/>
              <p:cNvSpPr>
                <a:spLocks noChangeArrowheads="1"/>
              </p:cNvSpPr>
              <p:nvPr/>
            </p:nvSpPr>
            <p:spPr bwMode="auto">
              <a:xfrm>
                <a:off x="1613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/>
              </a:p>
            </p:txBody>
          </p:sp>
          <p:sp>
            <p:nvSpPr>
              <p:cNvPr id="246893" name="Rectangle 109"/>
              <p:cNvSpPr>
                <a:spLocks noChangeArrowheads="1"/>
              </p:cNvSpPr>
              <p:nvPr/>
            </p:nvSpPr>
            <p:spPr bwMode="auto">
              <a:xfrm>
                <a:off x="1150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(</a:t>
                </a:r>
                <a:endParaRPr lang="en-US"/>
              </a:p>
            </p:txBody>
          </p:sp>
          <p:sp>
            <p:nvSpPr>
              <p:cNvPr id="246896" name="Rectangle 112"/>
              <p:cNvSpPr>
                <a:spLocks noChangeArrowheads="1"/>
              </p:cNvSpPr>
              <p:nvPr/>
            </p:nvSpPr>
            <p:spPr bwMode="auto">
              <a:xfrm>
                <a:off x="256" y="73"/>
                <a:ext cx="500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Capillarity (as the simplest model of the unsaturated zone)</a:t>
                </a:r>
                <a:endParaRPr lang="en-US" dirty="0"/>
              </a:p>
            </p:txBody>
          </p:sp>
          <p:sp>
            <p:nvSpPr>
              <p:cNvPr id="246897" name="Rectangle 113"/>
              <p:cNvSpPr>
                <a:spLocks noChangeArrowheads="1"/>
              </p:cNvSpPr>
              <p:nvPr/>
            </p:nvSpPr>
            <p:spPr bwMode="auto">
              <a:xfrm>
                <a:off x="256" y="391"/>
                <a:ext cx="828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246898" name="Object 114"/>
              <p:cNvGraphicFramePr>
                <a:graphicFrameLocks noChangeAspect="1"/>
              </p:cNvGraphicFramePr>
              <p:nvPr/>
            </p:nvGraphicFramePr>
            <p:xfrm>
              <a:off x="0" y="1979"/>
              <a:ext cx="1552" cy="8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1752480" imgH="914400" progId="Equation.3">
                      <p:embed/>
                    </p:oleObj>
                  </mc:Choice>
                  <mc:Fallback>
                    <p:oleObj name="Equation" r:id="rId3" imgW="1752480" imgH="914400" progId="Equation.3">
                      <p:embed/>
                      <p:pic>
                        <p:nvPicPr>
                          <p:cNvPr id="0" name="Picture 1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1979"/>
                            <a:ext cx="1552" cy="81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46900" name="Object 116"/>
            <p:cNvGraphicFramePr>
              <a:graphicFrameLocks noChangeAspect="1"/>
            </p:cNvGraphicFramePr>
            <p:nvPr/>
          </p:nvGraphicFramePr>
          <p:xfrm>
            <a:off x="3424" y="709"/>
            <a:ext cx="2178" cy="1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193760" imgH="927000" progId="Equation.3">
                    <p:embed/>
                  </p:oleObj>
                </mc:Choice>
                <mc:Fallback>
                  <p:oleObj name="Equation" r:id="rId5" imgW="1193760" imgH="927000" progId="Equation.3">
                    <p:embed/>
                    <p:pic>
                      <p:nvPicPr>
                        <p:cNvPr id="0" name="Picture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709"/>
                          <a:ext cx="2178" cy="16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61107C-B0F5-EC4B-A66C-E796B5ED3E7A}"/>
              </a:ext>
            </a:extLst>
          </p:cNvPr>
          <p:cNvSpPr txBox="1"/>
          <p:nvPr/>
        </p:nvSpPr>
        <p:spPr>
          <a:xfrm>
            <a:off x="827584" y="260648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unsaturated zone may be viewed as a set of tubes (straws) with a</a:t>
            </a:r>
          </a:p>
          <a:p>
            <a:r>
              <a:rPr lang="en-US" dirty="0"/>
              <a:t>distribution of widths. Capillary rise depends on tube width.</a:t>
            </a:r>
          </a:p>
        </p:txBody>
      </p:sp>
      <p:pic>
        <p:nvPicPr>
          <p:cNvPr id="378894" name="Picture 14">
            <a:extLst>
              <a:ext uri="{FF2B5EF4-FFF2-40B4-BE49-F238E27FC236}">
                <a16:creationId xmlns:a16="http://schemas.microsoft.com/office/drawing/2014/main" id="{48DF8BEE-266B-5747-8F3A-0F17601C4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06979"/>
            <a:ext cx="29591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896" name="Picture 16">
            <a:extLst>
              <a:ext uri="{FF2B5EF4-FFF2-40B4-BE49-F238E27FC236}">
                <a16:creationId xmlns:a16="http://schemas.microsoft.com/office/drawing/2014/main" id="{CB9DF42E-E5DE-7445-A5DF-B4D8D07AA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06979"/>
            <a:ext cx="30226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475F25CA-8C71-8948-B224-9D43DC943E23}"/>
              </a:ext>
            </a:extLst>
          </p:cNvPr>
          <p:cNvSpPr/>
          <p:nvPr/>
        </p:nvSpPr>
        <p:spPr>
          <a:xfrm>
            <a:off x="1043608" y="5862345"/>
            <a:ext cx="3022600" cy="518983"/>
          </a:xfrm>
          <a:custGeom>
            <a:avLst/>
            <a:gdLst>
              <a:gd name="connsiteX0" fmla="*/ 0 w 3225114"/>
              <a:gd name="connsiteY0" fmla="*/ 0 h 518983"/>
              <a:gd name="connsiteX1" fmla="*/ 0 w 3225114"/>
              <a:gd name="connsiteY1" fmla="*/ 518983 h 518983"/>
              <a:gd name="connsiteX2" fmla="*/ 3225114 w 3225114"/>
              <a:gd name="connsiteY2" fmla="*/ 518983 h 518983"/>
              <a:gd name="connsiteX3" fmla="*/ 3225114 w 3225114"/>
              <a:gd name="connsiteY3" fmla="*/ 61783 h 51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14" h="518983">
                <a:moveTo>
                  <a:pt x="0" y="0"/>
                </a:moveTo>
                <a:lnTo>
                  <a:pt x="0" y="518983"/>
                </a:lnTo>
                <a:lnTo>
                  <a:pt x="3225114" y="518983"/>
                </a:lnTo>
                <a:lnTo>
                  <a:pt x="3225114" y="61783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3A33A5-A763-C348-B6FF-F7AB40283F7E}"/>
              </a:ext>
            </a:extLst>
          </p:cNvPr>
          <p:cNvSpPr/>
          <p:nvPr/>
        </p:nvSpPr>
        <p:spPr>
          <a:xfrm>
            <a:off x="1043608" y="6026530"/>
            <a:ext cx="3022600" cy="3547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849CFBC-38C1-884E-AA83-60A1E4894FD2}"/>
              </a:ext>
            </a:extLst>
          </p:cNvPr>
          <p:cNvSpPr/>
          <p:nvPr/>
        </p:nvSpPr>
        <p:spPr>
          <a:xfrm>
            <a:off x="5522258" y="1299883"/>
            <a:ext cx="1748117" cy="4715436"/>
          </a:xfrm>
          <a:custGeom>
            <a:avLst/>
            <a:gdLst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1093694 w 1810870"/>
              <a:gd name="connsiteY2" fmla="*/ 3666565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1093694 w 1810870"/>
              <a:gd name="connsiteY2" fmla="*/ 3666565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1093694 w 1748117"/>
              <a:gd name="connsiteY2" fmla="*/ 3666565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1093694 w 1748117"/>
              <a:gd name="connsiteY2" fmla="*/ 3666565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932330 w 1748117"/>
              <a:gd name="connsiteY2" fmla="*/ 3541059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8117" h="4715436">
                <a:moveTo>
                  <a:pt x="1748117" y="4715436"/>
                </a:moveTo>
                <a:cubicBezTo>
                  <a:pt x="1736164" y="4548094"/>
                  <a:pt x="1749611" y="4453965"/>
                  <a:pt x="1613647" y="4258236"/>
                </a:cubicBezTo>
                <a:cubicBezTo>
                  <a:pt x="1477683" y="4062507"/>
                  <a:pt x="1477683" y="4069976"/>
                  <a:pt x="932330" y="3541059"/>
                </a:cubicBezTo>
                <a:cubicBezTo>
                  <a:pt x="386977" y="3012142"/>
                  <a:pt x="379505" y="2750671"/>
                  <a:pt x="224117" y="2160495"/>
                </a:cubicBezTo>
                <a:cubicBezTo>
                  <a:pt x="68729" y="1570319"/>
                  <a:pt x="35858" y="750047"/>
                  <a:pt x="0" y="0"/>
                </a:cubicBezTo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B33925-1744-3C46-A136-AFBE85946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275" y="6229414"/>
            <a:ext cx="1943100" cy="15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04FD3-10C0-4A49-87A3-7C1D212DA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666" y="5767095"/>
            <a:ext cx="1333500" cy="1905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F109BA-5150-FD48-ACE8-A4C59EA69A83}"/>
              </a:ext>
            </a:extLst>
          </p:cNvPr>
          <p:cNvCxnSpPr>
            <a:cxnSpLocks/>
          </p:cNvCxnSpPr>
          <p:nvPr/>
        </p:nvCxnSpPr>
        <p:spPr>
          <a:xfrm>
            <a:off x="827584" y="5517232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D8D78C-193A-024F-BD89-2ED52DADE36B}"/>
              </a:ext>
            </a:extLst>
          </p:cNvPr>
          <p:cNvCxnSpPr>
            <a:cxnSpLocks/>
          </p:cNvCxnSpPr>
          <p:nvPr/>
        </p:nvCxnSpPr>
        <p:spPr>
          <a:xfrm>
            <a:off x="899592" y="5643318"/>
            <a:ext cx="763185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8B0418-2B43-DB47-942D-8F820E53EA8D}"/>
              </a:ext>
            </a:extLst>
          </p:cNvPr>
          <p:cNvCxnSpPr>
            <a:cxnSpLocks/>
          </p:cNvCxnSpPr>
          <p:nvPr/>
        </p:nvCxnSpPr>
        <p:spPr>
          <a:xfrm>
            <a:off x="7452320" y="6021288"/>
            <a:ext cx="123152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1B4659-1F28-2641-8A16-71218B4D7A2F}"/>
              </a:ext>
            </a:extLst>
          </p:cNvPr>
          <p:cNvCxnSpPr>
            <a:cxnSpLocks/>
          </p:cNvCxnSpPr>
          <p:nvPr/>
        </p:nvCxnSpPr>
        <p:spPr>
          <a:xfrm>
            <a:off x="8100392" y="5301208"/>
            <a:ext cx="0" cy="34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8FCB81F-E2D6-2B4B-987D-F408362003D0}"/>
              </a:ext>
            </a:extLst>
          </p:cNvPr>
          <p:cNvCxnSpPr>
            <a:cxnSpLocks/>
          </p:cNvCxnSpPr>
          <p:nvPr/>
        </p:nvCxnSpPr>
        <p:spPr>
          <a:xfrm>
            <a:off x="8100392" y="6026530"/>
            <a:ext cx="0" cy="34211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2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 cstate="print"/>
          <a:srcRect l="19699" r="21979" b="15654"/>
          <a:stretch>
            <a:fillRect/>
          </a:stretch>
        </p:blipFill>
        <p:spPr bwMode="auto">
          <a:xfrm>
            <a:off x="719534" y="629980"/>
            <a:ext cx="7308850" cy="611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9199F-4C1D-EB42-8F2F-4D150625D420}"/>
              </a:ext>
            </a:extLst>
          </p:cNvPr>
          <p:cNvSpPr txBox="1"/>
          <p:nvPr/>
        </p:nvSpPr>
        <p:spPr>
          <a:xfrm>
            <a:off x="1115616" y="260648"/>
            <a:ext cx="480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Saturation or pF curves for different materials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/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 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3" cstate="print"/>
          <a:srcRect b="10425"/>
          <a:stretch>
            <a:fillRect/>
          </a:stretch>
        </p:blipFill>
        <p:spPr bwMode="auto">
          <a:xfrm>
            <a:off x="450056" y="320675"/>
            <a:ext cx="8243888" cy="653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BAF86-81F6-4440-9E3D-86B42C13FEC2}"/>
              </a:ext>
            </a:extLst>
          </p:cNvPr>
          <p:cNvSpPr txBox="1"/>
          <p:nvPr/>
        </p:nvSpPr>
        <p:spPr>
          <a:xfrm>
            <a:off x="1259632" y="136009"/>
            <a:ext cx="684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Drainage from the unsaturated zone, deep vs shallow water table</a:t>
            </a:r>
          </a:p>
        </p:txBody>
      </p:sp>
      <p:sp>
        <p:nvSpPr>
          <p:cNvPr id="3" name="Line Callout 2 2">
            <a:extLst>
              <a:ext uri="{FF2B5EF4-FFF2-40B4-BE49-F238E27FC236}">
                <a16:creationId xmlns:a16="http://schemas.microsoft.com/office/drawing/2014/main" id="{8763A52E-34D3-1742-B46B-4FEE66D825BF}"/>
              </a:ext>
            </a:extLst>
          </p:cNvPr>
          <p:cNvSpPr/>
          <p:nvPr/>
        </p:nvSpPr>
        <p:spPr>
          <a:xfrm>
            <a:off x="251520" y="1268760"/>
            <a:ext cx="1440160" cy="612648"/>
          </a:xfrm>
          <a:prstGeom prst="borderCallout2">
            <a:avLst>
              <a:gd name="adj1" fmla="val 54287"/>
              <a:gd name="adj2" fmla="val 102024"/>
              <a:gd name="adj3" fmla="val 91600"/>
              <a:gd name="adj4" fmla="val 129215"/>
              <a:gd name="adj5" fmla="val 112500"/>
              <a:gd name="adj6" fmla="val 1770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Actually drained</a:t>
            </a:r>
          </a:p>
        </p:txBody>
      </p:sp>
      <p:sp>
        <p:nvSpPr>
          <p:cNvPr id="5" name="Line Callout 2 4">
            <a:extLst>
              <a:ext uri="{FF2B5EF4-FFF2-40B4-BE49-F238E27FC236}">
                <a16:creationId xmlns:a16="http://schemas.microsoft.com/office/drawing/2014/main" id="{331CB006-E0E3-404B-BBFB-92C62A9A4C35}"/>
              </a:ext>
            </a:extLst>
          </p:cNvPr>
          <p:cNvSpPr/>
          <p:nvPr/>
        </p:nvSpPr>
        <p:spPr>
          <a:xfrm>
            <a:off x="7703840" y="580726"/>
            <a:ext cx="1188640" cy="1048074"/>
          </a:xfrm>
          <a:prstGeom prst="borderCallout2">
            <a:avLst>
              <a:gd name="adj1" fmla="val 20776"/>
              <a:gd name="adj2" fmla="val 1568"/>
              <a:gd name="adj3" fmla="val 16922"/>
              <a:gd name="adj4" fmla="val -52905"/>
              <a:gd name="adj5" fmla="val 40036"/>
              <a:gd name="adj6" fmla="val -1352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Cut-off moisture</a:t>
            </a:r>
          </a:p>
          <a:p>
            <a:pPr algn="ctr"/>
            <a:r>
              <a:rPr lang="en-US" dirty="0"/>
              <a:t>profile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A176-BA25-3F4D-9D27-6A405F8F0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2CAF3-274A-254A-A69D-4F1FFF4F0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Objectives</a:t>
            </a:r>
          </a:p>
          <a:p>
            <a:r>
              <a:rPr lang="en-NL" dirty="0"/>
              <a:t>Exercises</a:t>
            </a:r>
          </a:p>
          <a:p>
            <a:r>
              <a:rPr lang="en-NL" dirty="0"/>
              <a:t>Irreversible and reversible transient groundwater phenomenae</a:t>
            </a:r>
          </a:p>
          <a:p>
            <a:r>
              <a:rPr lang="en-NL" dirty="0"/>
              <a:t>Transient one-dimensional flow (cross sections)</a:t>
            </a:r>
          </a:p>
          <a:p>
            <a:r>
              <a:rPr lang="en-NL" dirty="0"/>
              <a:t>Transient flow to wells (axial symmetric flow)</a:t>
            </a:r>
          </a:p>
        </p:txBody>
      </p:sp>
    </p:spTree>
    <p:extLst>
      <p:ext uri="{BB962C8B-B14F-4D97-AF65-F5344CB8AC3E}">
        <p14:creationId xmlns:p14="http://schemas.microsoft.com/office/powerpoint/2010/main" val="3181055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3" cstate="print"/>
          <a:srcRect b="14865"/>
          <a:stretch>
            <a:fillRect/>
          </a:stretch>
        </p:blipFill>
        <p:spPr bwMode="auto">
          <a:xfrm>
            <a:off x="1042988" y="690563"/>
            <a:ext cx="7596187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C70A1-D4E2-9342-8755-0B37786A580A}"/>
              </a:ext>
            </a:extLst>
          </p:cNvPr>
          <p:cNvSpPr txBox="1"/>
          <p:nvPr/>
        </p:nvSpPr>
        <p:spPr>
          <a:xfrm>
            <a:off x="1218357" y="260648"/>
            <a:ext cx="670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gravity drainage leaves some water behind </a:t>
            </a:r>
            <a:r>
              <a:rPr lang="en-US" dirty="0">
                <a:sym typeface="Wingdings" pitchFamily="2" charset="2"/>
              </a:rPr>
              <a:t> specific yield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-36512" y="260648"/>
            <a:ext cx="9180512" cy="1152103"/>
          </a:xfrm>
        </p:spPr>
        <p:txBody>
          <a:bodyPr/>
          <a:lstStyle/>
          <a:p>
            <a:r>
              <a:rPr lang="en-US" sz="3200" dirty="0"/>
              <a:t>Specific yield vs specific retention.</a:t>
            </a:r>
            <a:br>
              <a:rPr lang="en-US" sz="3200" dirty="0"/>
            </a:br>
            <a:r>
              <a:rPr lang="en-US" sz="2400" dirty="0"/>
              <a:t>(Porosity tends to be smaller for coarser materials)</a:t>
            </a:r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1628775"/>
            <a:ext cx="9217026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todd_6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049" y="170309"/>
            <a:ext cx="7092950" cy="669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EBED37-8F4D-0647-8EC8-BAEC1E87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3779911" cy="2385320"/>
          </a:xfrm>
        </p:spPr>
        <p:txBody>
          <a:bodyPr/>
          <a:lstStyle/>
          <a:p>
            <a:r>
              <a:rPr lang="en-US" sz="3200" dirty="0"/>
              <a:t>Effect of daily plant transpiration on shallow water table.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08">
            <a:extLst>
              <a:ext uri="{FF2B5EF4-FFF2-40B4-BE49-F238E27FC236}">
                <a16:creationId xmlns:a16="http://schemas.microsoft.com/office/drawing/2014/main" id="{AB876911-E4C0-4849-8C43-CE7DADD0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0" y="377825"/>
            <a:ext cx="6223000" cy="648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C4238A-2A8C-9945-99E0-2A3DD370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3" y="107576"/>
            <a:ext cx="3672408" cy="2457328"/>
          </a:xfrm>
        </p:spPr>
        <p:txBody>
          <a:bodyPr/>
          <a:lstStyle/>
          <a:p>
            <a:r>
              <a:rPr lang="en-US" sz="3200" dirty="0"/>
              <a:t>Estimation of transpiration from daily water-table fluctuation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0AEE1-4486-7042-9810-DF89157D19B7}"/>
              </a:ext>
            </a:extLst>
          </p:cNvPr>
          <p:cNvSpPr txBox="1"/>
          <p:nvPr/>
        </p:nvSpPr>
        <p:spPr>
          <a:xfrm rot="18801912">
            <a:off x="3827724" y="1364480"/>
            <a:ext cx="422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Trend (no transpiration during the night)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2ECD2-815A-DB46-BA56-791F232DBA76}"/>
              </a:ext>
            </a:extLst>
          </p:cNvPr>
          <p:cNvSpPr txBox="1"/>
          <p:nvPr/>
        </p:nvSpPr>
        <p:spPr>
          <a:xfrm>
            <a:off x="7527937" y="1196752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2FCB9-0176-DC4E-85B9-3137BD12120C}"/>
              </a:ext>
            </a:extLst>
          </p:cNvPr>
          <p:cNvSpPr txBox="1"/>
          <p:nvPr/>
        </p:nvSpPr>
        <p:spPr>
          <a:xfrm>
            <a:off x="7527937" y="4573823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2F14C-648C-EF4E-9533-2178F300E8D3}"/>
              </a:ext>
            </a:extLst>
          </p:cNvPr>
          <p:cNvSpPr txBox="1"/>
          <p:nvPr/>
        </p:nvSpPr>
        <p:spPr>
          <a:xfrm>
            <a:off x="2080994" y="4640960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 of groundwater</a:t>
            </a:r>
          </a:p>
          <a:p>
            <a:r>
              <a:rPr lang="en-US" dirty="0"/>
              <a:t>recharge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E64E2-BDA1-CA45-2759-22DC699CB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692696"/>
            <a:ext cx="8042276" cy="751836"/>
          </a:xfrm>
        </p:spPr>
        <p:txBody>
          <a:bodyPr/>
          <a:lstStyle/>
          <a:p>
            <a:r>
              <a:rPr lang="en-NL" sz="2000" dirty="0"/>
              <a:t>Daily evaporation can often be seen in the time series of shallow piezometers</a:t>
            </a:r>
          </a:p>
        </p:txBody>
      </p:sp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474F2C9A-8D01-CDAA-E6B9-2D5F730E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9108504" cy="303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95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835B9-8981-E64A-A684-3EC97650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  /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9EEA2-EC25-1B44-A313-C91BD338C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4.1.2 of t</a:t>
            </a:r>
            <a:r>
              <a:rPr lang="en-GB" dirty="0"/>
              <a:t>he</a:t>
            </a:r>
            <a:r>
              <a:rPr lang="en-NL" dirty="0"/>
              <a:t> syllabus</a:t>
            </a:r>
          </a:p>
          <a:p>
            <a:r>
              <a:rPr lang="en-NL" dirty="0"/>
              <a:t>See old exams bundle</a:t>
            </a:r>
          </a:p>
        </p:txBody>
      </p:sp>
    </p:spTree>
    <p:extLst>
      <p:ext uri="{BB962C8B-B14F-4D97-AF65-F5344CB8AC3E}">
        <p14:creationId xmlns:p14="http://schemas.microsoft.com/office/powerpoint/2010/main" val="2204147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1593232"/>
          </a:xfrm>
        </p:spPr>
        <p:txBody>
          <a:bodyPr/>
          <a:lstStyle/>
          <a:p>
            <a:r>
              <a:rPr lang="en-US" sz="3200" dirty="0"/>
              <a:t>Section 4.2</a:t>
            </a:r>
            <a:br>
              <a:rPr lang="en-US" sz="3200" dirty="0"/>
            </a:br>
            <a:r>
              <a:rPr lang="en-US" sz="3200" dirty="0"/>
              <a:t>Elastic storage</a:t>
            </a:r>
            <a:br>
              <a:rPr lang="en-US" sz="3200" dirty="0"/>
            </a:br>
            <a:r>
              <a:rPr lang="en-US" sz="3200" dirty="0"/>
              <a:t>(semi)-confined aquifers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>
          <a:xfrm>
            <a:off x="549275" y="1772816"/>
            <a:ext cx="8042276" cy="446449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pPr marL="0" indent="0">
              <a:buNone/>
            </a:pPr>
            <a:r>
              <a:rPr lang="en-US" dirty="0"/>
              <a:t>Confined and semi-confined aquifers / aquitards / aquicludes</a:t>
            </a:r>
          </a:p>
          <a:p>
            <a:r>
              <a:rPr lang="en-US" dirty="0"/>
              <a:t>Specific (elastic) storage </a:t>
            </a:r>
            <a:r>
              <a:rPr lang="en-US" i="1" dirty="0"/>
              <a:t>S</a:t>
            </a:r>
            <a:r>
              <a:rPr lang="en-US" i="1" baseline="-25000" dirty="0"/>
              <a:t>s</a:t>
            </a:r>
            <a:r>
              <a:rPr lang="en-US" dirty="0"/>
              <a:t> [1/L], Elastic storage of aquifer </a:t>
            </a:r>
            <a:r>
              <a:rPr lang="en-US" i="1" dirty="0"/>
              <a:t>S</a:t>
            </a:r>
            <a:r>
              <a:rPr lang="en-US" dirty="0"/>
              <a:t> [-]</a:t>
            </a:r>
          </a:p>
          <a:p>
            <a:r>
              <a:rPr lang="en-US" dirty="0"/>
              <a:t>Water pressure, Effective (grain) pressure, total pressure</a:t>
            </a:r>
          </a:p>
          <a:p>
            <a:r>
              <a:rPr lang="en-US" dirty="0"/>
              <a:t>Water compressibility, Porous matrix compressibility</a:t>
            </a:r>
          </a:p>
          <a:p>
            <a:r>
              <a:rPr lang="en-US" dirty="0"/>
              <a:t>Loading efficiency </a:t>
            </a:r>
            <a:r>
              <a:rPr lang="en-US" i="1" dirty="0"/>
              <a:t>LE</a:t>
            </a:r>
            <a:r>
              <a:rPr lang="en-US" dirty="0"/>
              <a:t> [-], Barometric efficiency </a:t>
            </a:r>
            <a:r>
              <a:rPr lang="en-US" i="1" dirty="0"/>
              <a:t>BE</a:t>
            </a:r>
            <a:r>
              <a:rPr lang="en-US" dirty="0"/>
              <a:t> [-], </a:t>
            </a:r>
            <a:r>
              <a:rPr lang="en-US" i="1" dirty="0"/>
              <a:t>LE</a:t>
            </a:r>
            <a:r>
              <a:rPr lang="en-US" dirty="0"/>
              <a:t> + </a:t>
            </a:r>
            <a:r>
              <a:rPr lang="en-US" i="1" dirty="0"/>
              <a:t>BE</a:t>
            </a:r>
            <a:r>
              <a:rPr lang="en-US" dirty="0"/>
              <a:t> = 1</a:t>
            </a:r>
          </a:p>
          <a:p>
            <a:r>
              <a:rPr lang="en-US" dirty="0"/>
              <a:t>(Earth tide)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16832"/>
            <a:ext cx="9144000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75038-B88B-F94A-9EAF-12D6CDE73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665240"/>
          </a:xfrm>
        </p:spPr>
        <p:txBody>
          <a:bodyPr/>
          <a:lstStyle/>
          <a:p>
            <a:r>
              <a:rPr lang="en-US" sz="3200" dirty="0"/>
              <a:t>First –ever registered confined groundwater head fluctuation under varying load</a:t>
            </a:r>
            <a:br>
              <a:rPr lang="en-US" sz="3200" dirty="0"/>
            </a:br>
            <a:r>
              <a:rPr lang="en-US" sz="3200" dirty="0"/>
              <a:t> (i.e. a train) at ground surface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18">
            <a:extLst>
              <a:ext uri="{FF2B5EF4-FFF2-40B4-BE49-F238E27FC236}">
                <a16:creationId xmlns:a16="http://schemas.microsoft.com/office/drawing/2014/main" id="{DFA412C9-1179-7346-8224-CF6B56168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5893" y="36512"/>
            <a:ext cx="6205538" cy="682148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80B6C-9BFB-B748-8F4E-DAA6E73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7576"/>
            <a:ext cx="2627783" cy="5985720"/>
          </a:xfrm>
        </p:spPr>
        <p:txBody>
          <a:bodyPr/>
          <a:lstStyle/>
          <a:p>
            <a:r>
              <a:rPr lang="en-US" sz="3200" dirty="0"/>
              <a:t>Explanation of the ”train effect”, i.e. of the effect of a varying load at ground surface on the head in a (semi)-confined aquifer.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6" name="Picture 4" descr="todd_6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348880"/>
            <a:ext cx="8064500" cy="37528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EC248-74FA-9340-BDCC-2708602A4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2025280"/>
          </a:xfrm>
        </p:spPr>
        <p:txBody>
          <a:bodyPr/>
          <a:lstStyle/>
          <a:p>
            <a:r>
              <a:rPr lang="en-US" sz="3200" dirty="0"/>
              <a:t>Alternative way of explaining the same thing, focusing on the changes of the water pressure and that at the porous matrix.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Transient groundwater flow: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exist only if some form of storage is available</a:t>
            </a:r>
          </a:p>
          <a:p>
            <a:r>
              <a:rPr lang="en-US" dirty="0"/>
              <a:t>Without storage pressures would spread at (almost) infinite speed, implying that the flow system would be steady</a:t>
            </a:r>
          </a:p>
          <a:p>
            <a:r>
              <a:rPr lang="en-US" dirty="0"/>
              <a:t>Every physical system shows at least initially some dynamics in storing energy, momentum or mass and in our case: water</a:t>
            </a:r>
          </a:p>
          <a:p>
            <a:r>
              <a:rPr lang="en-US" dirty="0"/>
              <a:t>Notice that “storage”  can be positive or negative (“retrieval”); mathematically it is the same, just the sign is different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TwoSpr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1556792"/>
            <a:ext cx="5702300" cy="5118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99012D-5138-2546-AFA5-D7FE94C12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449216"/>
          </a:xfrm>
        </p:spPr>
        <p:txBody>
          <a:bodyPr/>
          <a:lstStyle/>
          <a:p>
            <a:r>
              <a:rPr lang="en-US" sz="3200" dirty="0"/>
              <a:t>Explaining elastic storage/compression conceptually using two springs (one water, one porous matrix)</a:t>
            </a:r>
          </a:p>
        </p:txBody>
      </p:sp>
    </p:spTree>
    <p:extLst>
      <p:ext uri="{BB962C8B-B14F-4D97-AF65-F5344CB8AC3E}">
        <p14:creationId xmlns:p14="http://schemas.microsoft.com/office/powerpoint/2010/main" val="1789464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752FF-DCA2-1649-95E0-6AB39BFED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7DA98E-CE2D-B54E-8DAE-01C1D44E0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75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60F4-F5FF-DF4E-959C-166730E07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FEB8E0A-EF12-8546-A249-D910853C4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63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Aquif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3" y="2518792"/>
            <a:ext cx="5181600" cy="4343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38CCE7-B5F6-4E4C-93D0-CBAE8901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2097288"/>
          </a:xfrm>
        </p:spPr>
        <p:txBody>
          <a:bodyPr/>
          <a:lstStyle/>
          <a:p>
            <a:r>
              <a:rPr lang="en-US" sz="3200" dirty="0"/>
              <a:t>Conceptually split the pore volume from the pure grain volume (virtually uncompressible) and see why the change of aquifer volume equals the change of pore volume.</a:t>
            </a:r>
          </a:p>
        </p:txBody>
      </p:sp>
    </p:spTree>
    <p:extLst>
      <p:ext uri="{BB962C8B-B14F-4D97-AF65-F5344CB8AC3E}">
        <p14:creationId xmlns:p14="http://schemas.microsoft.com/office/powerpoint/2010/main" val="3435209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806823"/>
          </a:xfrm>
        </p:spPr>
        <p:txBody>
          <a:bodyPr/>
          <a:lstStyle/>
          <a:p>
            <a:r>
              <a:rPr lang="en-US" sz="3200" dirty="0"/>
              <a:t>Pressure changes in and on the ground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Change in overburden (at ground surface)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Loading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Tides (below ocean floor, near coast)</a:t>
            </a:r>
          </a:p>
          <a:p>
            <a:pPr>
              <a:lnSpc>
                <a:spcPct val="90000"/>
              </a:lnSpc>
            </a:pPr>
            <a:r>
              <a:rPr lang="en-US" dirty="0"/>
              <a:t>Change in atmospheric pressure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Note: These pressure changes only affect heads in (semi)confined aquifers !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00" name="Picture 4" descr="todd_6_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73162"/>
            <a:ext cx="7993062" cy="56848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3F62EB-1AD2-5B4C-87A6-17582F09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161184"/>
          </a:xfrm>
        </p:spPr>
        <p:txBody>
          <a:bodyPr/>
          <a:lstStyle/>
          <a:p>
            <a:r>
              <a:rPr lang="en-US" sz="3200" dirty="0"/>
              <a:t>How does the barometer affect head? What’s the difference with loading at ground surface?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 cstate="print"/>
          <a:srcRect r="5202" b="2844"/>
          <a:stretch>
            <a:fillRect/>
          </a:stretch>
        </p:blipFill>
        <p:spPr bwMode="auto">
          <a:xfrm>
            <a:off x="839443" y="832193"/>
            <a:ext cx="7465113" cy="602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222092-8D72-3C44-AF6A-E8E3ED347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632"/>
            <a:ext cx="9144000" cy="936104"/>
          </a:xfrm>
        </p:spPr>
        <p:txBody>
          <a:bodyPr/>
          <a:lstStyle/>
          <a:p>
            <a:r>
              <a:rPr lang="en-US" sz="2800" dirty="0"/>
              <a:t>First-ever registration of barometer effect. Notice that the atmospheric axis has been reversed!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CE6CB3A-1DBF-E9CD-2232-79D519A9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alphaModFix amt="40000"/>
          </a:blip>
          <a:srcRect r="5202" b="2844"/>
          <a:stretch>
            <a:fillRect/>
          </a:stretch>
        </p:blipFill>
        <p:spPr bwMode="auto">
          <a:xfrm>
            <a:off x="867950" y="715561"/>
            <a:ext cx="7465113" cy="602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 cstate="print"/>
          <a:srcRect l="3932" r="2284" b="5368"/>
          <a:stretch>
            <a:fillRect/>
          </a:stretch>
        </p:blipFill>
        <p:spPr bwMode="auto">
          <a:xfrm>
            <a:off x="0" y="1196752"/>
            <a:ext cx="91440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ECD55A-FC29-1D45-8BBE-5C9532C3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873152"/>
          </a:xfrm>
        </p:spPr>
        <p:txBody>
          <a:bodyPr/>
          <a:lstStyle/>
          <a:p>
            <a:r>
              <a:rPr lang="en-US" dirty="0"/>
              <a:t>First-ever registered earth tides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BFDCD2-D57F-9446-A030-E7FF07056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Storage coeffiicient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2F8C7-9352-ED4F-9F92-D949B2810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Water table aquifer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AF5892-A509-914D-99CE-114F879053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L" dirty="0"/>
              <a:t>Specific yield </a:t>
            </a:r>
            <a:r>
              <a:rPr lang="en-NL" i="1" dirty="0"/>
              <a:t>S</a:t>
            </a:r>
            <a:r>
              <a:rPr lang="en-NL" i="1" baseline="-25000" dirty="0"/>
              <a:t>y</a:t>
            </a:r>
            <a:r>
              <a:rPr lang="en-NL" dirty="0"/>
              <a:t> [-] ≈10%-25%</a:t>
            </a:r>
          </a:p>
          <a:p>
            <a:r>
              <a:rPr lang="en-NL" dirty="0"/>
              <a:t>Elastic storage </a:t>
            </a:r>
            <a:r>
              <a:rPr lang="en-NL" i="1" dirty="0"/>
              <a:t>S</a:t>
            </a:r>
            <a:r>
              <a:rPr lang="en-NL" dirty="0"/>
              <a:t> [-] ≈ 0.0001 - 0.001</a:t>
            </a:r>
          </a:p>
          <a:p>
            <a:r>
              <a:rPr lang="en-NL" dirty="0"/>
              <a:t>In water table aquifers, we generally neglect the contribution from elastic stroage, but it’s still there.</a:t>
            </a:r>
          </a:p>
          <a:p>
            <a:r>
              <a:rPr lang="en-NL" i="1" dirty="0"/>
              <a:t>Sy/S</a:t>
            </a:r>
            <a:r>
              <a:rPr lang="en-NL" dirty="0"/>
              <a:t>≈100</a:t>
            </a:r>
          </a:p>
          <a:p>
            <a:r>
              <a:rPr lang="en-NL" i="1" dirty="0"/>
              <a:t>S</a:t>
            </a:r>
            <a:r>
              <a:rPr lang="en-NL" i="1" baseline="-25000" dirty="0"/>
              <a:t>y</a:t>
            </a:r>
            <a:r>
              <a:rPr lang="en-NL" dirty="0"/>
              <a:t> Depends on moisture profile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E8A8AF-DAE3-2B48-A1B9-044AD7CD70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NL" dirty="0"/>
              <a:t>Semi-confined aquifers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C91747-62AE-2B47-AE2F-074D03EF9B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L" dirty="0"/>
              <a:t>Only elastic storage </a:t>
            </a:r>
            <a:r>
              <a:rPr lang="en-NL" i="1" dirty="0"/>
              <a:t>S</a:t>
            </a:r>
            <a:r>
              <a:rPr lang="en-NL" dirty="0"/>
              <a:t> [-] ≈ 0.0001-0.001</a:t>
            </a:r>
          </a:p>
          <a:p>
            <a:r>
              <a:rPr lang="en-NL" dirty="0"/>
              <a:t>Specic strorage coefficient </a:t>
            </a:r>
            <a:r>
              <a:rPr lang="en-NL" i="1" dirty="0"/>
              <a:t>S</a:t>
            </a:r>
            <a:r>
              <a:rPr lang="en-NL" i="1" baseline="-25000" dirty="0"/>
              <a:t>s</a:t>
            </a:r>
            <a:r>
              <a:rPr lang="en-NL" dirty="0"/>
              <a:t> [1/L] ≈ 10</a:t>
            </a:r>
            <a:r>
              <a:rPr lang="en-NL" baseline="30000" dirty="0"/>
              <a:t>-5</a:t>
            </a:r>
            <a:r>
              <a:rPr lang="en-NL" dirty="0"/>
              <a:t> [1/m]</a:t>
            </a:r>
          </a:p>
        </p:txBody>
      </p:sp>
    </p:spTree>
    <p:extLst>
      <p:ext uri="{BB962C8B-B14F-4D97-AF65-F5344CB8AC3E}">
        <p14:creationId xmlns:p14="http://schemas.microsoft.com/office/powerpoint/2010/main" val="1908008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93DC0-62D3-1C45-5402-7939C27C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441104"/>
          </a:xfrm>
        </p:spPr>
        <p:txBody>
          <a:bodyPr/>
          <a:lstStyle/>
          <a:p>
            <a:r>
              <a:rPr lang="en-NL" sz="2000" dirty="0"/>
              <a:t>Barometer pressure during one year at Leiduin (Zandvoort)</a:t>
            </a:r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≈ means: “in th order of”</a:t>
            </a:r>
          </a:p>
        </p:txBody>
      </p:sp>
      <p:pic>
        <p:nvPicPr>
          <p:cNvPr id="4" name="Picture 3" descr="A graph showing a number of data&#10;&#10;Description automatically generated">
            <a:extLst>
              <a:ext uri="{FF2B5EF4-FFF2-40B4-BE49-F238E27FC236}">
                <a16:creationId xmlns:a16="http://schemas.microsoft.com/office/drawing/2014/main" id="{F2EE5007-E39B-7B65-6929-B13BF2FE6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020"/>
            <a:ext cx="9216516" cy="614434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DADB301-7E32-0FA9-8677-2B200453944C}"/>
              </a:ext>
            </a:extLst>
          </p:cNvPr>
          <p:cNvSpPr/>
          <p:nvPr/>
        </p:nvSpPr>
        <p:spPr>
          <a:xfrm>
            <a:off x="118356" y="499514"/>
            <a:ext cx="1850504" cy="612648"/>
          </a:xfrm>
          <a:prstGeom prst="wedgeRoundRectCallout">
            <a:avLst>
              <a:gd name="adj1" fmla="val -20251"/>
              <a:gd name="adj2" fmla="val 403149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ysClr val="windowText" lastClr="000000"/>
                </a:solidFill>
              </a:rPr>
              <a:t>2 std ≈ 0.4 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C09CE-7AFF-251F-EC55-DCB9F5CF21E0}"/>
              </a:ext>
            </a:extLst>
          </p:cNvPr>
          <p:cNvCxnSpPr>
            <a:cxnSpLocks/>
          </p:cNvCxnSpPr>
          <p:nvPr/>
        </p:nvCxnSpPr>
        <p:spPr>
          <a:xfrm>
            <a:off x="1043608" y="2564904"/>
            <a:ext cx="76328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BEB4C6-DCB2-DCC7-03BA-E80F300A78B5}"/>
              </a:ext>
            </a:extLst>
          </p:cNvPr>
          <p:cNvCxnSpPr>
            <a:cxnSpLocks/>
          </p:cNvCxnSpPr>
          <p:nvPr/>
        </p:nvCxnSpPr>
        <p:spPr>
          <a:xfrm>
            <a:off x="971600" y="4005064"/>
            <a:ext cx="76328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8A2D99-5C90-3F8E-BF38-260C0D0EE659}"/>
              </a:ext>
            </a:extLst>
          </p:cNvPr>
          <p:cNvCxnSpPr>
            <a:cxnSpLocks/>
          </p:cNvCxnSpPr>
          <p:nvPr/>
        </p:nvCxnSpPr>
        <p:spPr>
          <a:xfrm>
            <a:off x="8532440" y="2564904"/>
            <a:ext cx="0" cy="72008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47FFAB-1C5C-1A51-EAE0-23267C6AB62A}"/>
              </a:ext>
            </a:extLst>
          </p:cNvPr>
          <p:cNvCxnSpPr>
            <a:cxnSpLocks/>
          </p:cNvCxnSpPr>
          <p:nvPr/>
        </p:nvCxnSpPr>
        <p:spPr>
          <a:xfrm>
            <a:off x="971600" y="3284984"/>
            <a:ext cx="7632848" cy="0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13C9ED-4FC3-03D3-FF2C-4404A3E2A90D}"/>
              </a:ext>
            </a:extLst>
          </p:cNvPr>
          <p:cNvCxnSpPr>
            <a:cxnSpLocks/>
          </p:cNvCxnSpPr>
          <p:nvPr/>
        </p:nvCxnSpPr>
        <p:spPr>
          <a:xfrm>
            <a:off x="8532440" y="3284984"/>
            <a:ext cx="0" cy="72008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4ED504-11AC-E7C0-E923-2FDB029779F0}"/>
              </a:ext>
            </a:extLst>
          </p:cNvPr>
          <p:cNvSpPr txBox="1"/>
          <p:nvPr/>
        </p:nvSpPr>
        <p:spPr>
          <a:xfrm>
            <a:off x="8128195" y="2740278"/>
            <a:ext cx="9525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L" dirty="0"/>
              <a:t>≈ 0.2 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11BAC6-7527-C308-ABA2-1F98C7B9F050}"/>
              </a:ext>
            </a:extLst>
          </p:cNvPr>
          <p:cNvSpPr txBox="1"/>
          <p:nvPr/>
        </p:nvSpPr>
        <p:spPr>
          <a:xfrm>
            <a:off x="8128194" y="3430556"/>
            <a:ext cx="9525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L" dirty="0"/>
              <a:t>≈ 0.2 m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96F3DB1D-18D5-F77C-F75E-454EE53F1D03}"/>
              </a:ext>
            </a:extLst>
          </p:cNvPr>
          <p:cNvSpPr/>
          <p:nvPr/>
        </p:nvSpPr>
        <p:spPr>
          <a:xfrm>
            <a:off x="683568" y="2564903"/>
            <a:ext cx="468006" cy="144015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1314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Groundwater systems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Without recharge, a groundwater system gradually drains towards its boundaries. The drainage time is characteristic for that system and can be short or long:</a:t>
            </a:r>
          </a:p>
          <a:p>
            <a:r>
              <a:rPr lang="en-US" dirty="0"/>
              <a:t>Some groundwater systems react fast; their equilibrium is reached in days to weeks.</a:t>
            </a:r>
          </a:p>
          <a:p>
            <a:r>
              <a:rPr lang="en-US" dirty="0"/>
              <a:t>Some systems react extremely slowly; it may take hundreds or even thousands of years before an equilibrium is finally reached</a:t>
            </a:r>
          </a:p>
          <a:p>
            <a:r>
              <a:rPr lang="en-US" dirty="0"/>
              <a:t>For example: Kalahari, drainage takes &gt; 10000 years</a:t>
            </a:r>
          </a:p>
          <a:p>
            <a:r>
              <a:rPr lang="en-US" dirty="0"/>
              <a:t>Other example: A small parcel between ditches, 2 days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1CEB0AE-D499-86F4-AAB0-8DED4A24C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58" y="1412362"/>
            <a:ext cx="9189515" cy="54456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245F67-71C8-75AA-B806-33ADB3BED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260648"/>
            <a:ext cx="8042276" cy="1080120"/>
          </a:xfrm>
        </p:spPr>
        <p:txBody>
          <a:bodyPr/>
          <a:lstStyle/>
          <a:p>
            <a:r>
              <a:rPr lang="en-NL" sz="2000" dirty="0"/>
              <a:t>Piezometernest 24H717 + barometer</a:t>
            </a:r>
            <a:br>
              <a:rPr lang="en-NL" sz="2000" dirty="0"/>
            </a:br>
            <a:r>
              <a:rPr lang="en-NL" sz="2000" dirty="0"/>
              <a:t>Amsterdam Water Supply Dunes</a:t>
            </a:r>
            <a:br>
              <a:rPr lang="en-NL" sz="2000" dirty="0"/>
            </a:br>
            <a:r>
              <a:rPr lang="en-NL" sz="2000" dirty="0"/>
              <a:t>(Registered abs. pressures in mbar)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FFFE2D-47D4-23ED-D2A0-601A28CC92F5}"/>
              </a:ext>
            </a:extLst>
          </p:cNvPr>
          <p:cNvSpPr txBox="1"/>
          <p:nvPr/>
        </p:nvSpPr>
        <p:spPr>
          <a:xfrm>
            <a:off x="179512" y="1340768"/>
            <a:ext cx="797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The barometer almost completely masks what’s going on in the groundwater</a:t>
            </a:r>
          </a:p>
          <a:p>
            <a:r>
              <a:rPr lang="en-GB" dirty="0"/>
              <a:t>w</a:t>
            </a:r>
            <a:r>
              <a:rPr lang="en-NL" dirty="0"/>
              <a:t>hich you can conclude from the correlation with the barometer.</a:t>
            </a:r>
          </a:p>
        </p:txBody>
      </p:sp>
    </p:spTree>
    <p:extLst>
      <p:ext uri="{BB962C8B-B14F-4D97-AF65-F5344CB8AC3E}">
        <p14:creationId xmlns:p14="http://schemas.microsoft.com/office/powerpoint/2010/main" val="2391245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blue and orange lines&#10;&#10;Description automatically generated">
            <a:extLst>
              <a:ext uri="{FF2B5EF4-FFF2-40B4-BE49-F238E27FC236}">
                <a16:creationId xmlns:a16="http://schemas.microsoft.com/office/drawing/2014/main" id="{2997A00B-8AAB-5690-A2EB-127F8CB07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362"/>
            <a:ext cx="9189515" cy="54456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E466ADB-220D-3042-E777-9DA4C710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2000" dirty="0"/>
              <a:t>Piezometernest 24H717Amsterdam</a:t>
            </a:r>
            <a:br>
              <a:rPr lang="en-NL" sz="2000" dirty="0"/>
            </a:br>
            <a:r>
              <a:rPr lang="en-NL" sz="2000" dirty="0"/>
              <a:t> Water Supply Dunes</a:t>
            </a:r>
            <a:br>
              <a:rPr lang="en-NL" sz="2000" dirty="0"/>
            </a:br>
            <a:r>
              <a:rPr lang="en-NL" sz="2000" dirty="0"/>
              <a:t>(After subraction of barometer pressure convered to head.</a:t>
            </a:r>
            <a:br>
              <a:rPr lang="en-NL" sz="2000" dirty="0"/>
            </a:br>
            <a:r>
              <a:rPr lang="en-NL" sz="1800" dirty="0"/>
              <a:t>The barometer converted to m is also shown for comparison.)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5FA88-5A2E-9D68-B0F9-23034DA58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1700807"/>
            <a:ext cx="1522028" cy="60881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7BD8C04-EA3B-EE05-5596-C2002658B11C}"/>
              </a:ext>
            </a:extLst>
          </p:cNvPr>
          <p:cNvSpPr/>
          <p:nvPr/>
        </p:nvSpPr>
        <p:spPr>
          <a:xfrm>
            <a:off x="5940152" y="1473210"/>
            <a:ext cx="1872208" cy="947678"/>
          </a:xfrm>
          <a:prstGeom prst="wedgeRoundRectCallout">
            <a:avLst>
              <a:gd name="adj1" fmla="val -57509"/>
              <a:gd name="adj2" fmla="val 74164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92D89B9-C85C-5D30-7F07-F77341F6D338}"/>
              </a:ext>
            </a:extLst>
          </p:cNvPr>
          <p:cNvSpPr/>
          <p:nvPr/>
        </p:nvSpPr>
        <p:spPr>
          <a:xfrm>
            <a:off x="5940152" y="1473210"/>
            <a:ext cx="1872208" cy="947678"/>
          </a:xfrm>
          <a:prstGeom prst="wedgeRoundRectCallout">
            <a:avLst>
              <a:gd name="adj1" fmla="val -53752"/>
              <a:gd name="adj2" fmla="val 208824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C4653D7-2400-CC55-3DF5-5D3B77A5921A}"/>
              </a:ext>
            </a:extLst>
          </p:cNvPr>
          <p:cNvSpPr/>
          <p:nvPr/>
        </p:nvSpPr>
        <p:spPr>
          <a:xfrm>
            <a:off x="5940152" y="1501888"/>
            <a:ext cx="1872208" cy="947678"/>
          </a:xfrm>
          <a:prstGeom prst="wedgeRoundRectCallout">
            <a:avLst>
              <a:gd name="adj1" fmla="val -56436"/>
              <a:gd name="adj2" fmla="val 365750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13C387-4B1E-B7E6-9421-51E5A796E328}"/>
              </a:ext>
            </a:extLst>
          </p:cNvPr>
          <p:cNvSpPr txBox="1"/>
          <p:nvPr/>
        </p:nvSpPr>
        <p:spPr>
          <a:xfrm>
            <a:off x="180734" y="1358881"/>
            <a:ext cx="5173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Notice that we now have smooth curves showing</a:t>
            </a:r>
          </a:p>
          <a:p>
            <a:r>
              <a:rPr lang="en-GB" dirty="0"/>
              <a:t>w</a:t>
            </a:r>
            <a:r>
              <a:rPr lang="en-NL" dirty="0"/>
              <a:t>hat happens in the suburface not in the air!</a:t>
            </a:r>
          </a:p>
        </p:txBody>
      </p:sp>
    </p:spTree>
    <p:extLst>
      <p:ext uri="{BB962C8B-B14F-4D97-AF65-F5344CB8AC3E}">
        <p14:creationId xmlns:p14="http://schemas.microsoft.com/office/powerpoint/2010/main" val="657814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173252E-5212-36D8-751B-B1955F4E3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4" y="1389924"/>
            <a:ext cx="9189515" cy="5445638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FCFD96C9-BF35-2B13-197C-D876F8008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442" y="-27384"/>
            <a:ext cx="8042276" cy="1080120"/>
          </a:xfrm>
        </p:spPr>
        <p:txBody>
          <a:bodyPr/>
          <a:lstStyle/>
          <a:p>
            <a:r>
              <a:rPr lang="en-NL" sz="2000" dirty="0"/>
              <a:t>Piezometernest 24H378 + barometer</a:t>
            </a:r>
            <a:br>
              <a:rPr lang="en-NL" sz="2000" dirty="0"/>
            </a:br>
            <a:r>
              <a:rPr lang="en-NL" sz="2000" dirty="0"/>
              <a:t>Amsterdam Water Supply Dunes</a:t>
            </a:r>
            <a:br>
              <a:rPr lang="en-NL" sz="2000" dirty="0"/>
            </a:br>
            <a:r>
              <a:rPr lang="en-NL" sz="2000" dirty="0"/>
              <a:t>(Registered abs. pressures in mbar)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21D59B7-F2CC-BF37-8640-9DCBF3C34E7B}"/>
              </a:ext>
            </a:extLst>
          </p:cNvPr>
          <p:cNvSpPr txBox="1">
            <a:spLocks/>
          </p:cNvSpPr>
          <p:nvPr/>
        </p:nvSpPr>
        <p:spPr>
          <a:xfrm>
            <a:off x="755576" y="1124744"/>
            <a:ext cx="8042276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NL" sz="2000" dirty="0"/>
              <a:t>Notice the strong correlation with the barometer pressure</a:t>
            </a:r>
          </a:p>
        </p:txBody>
      </p:sp>
    </p:spTree>
    <p:extLst>
      <p:ext uri="{BB962C8B-B14F-4D97-AF65-F5344CB8AC3E}">
        <p14:creationId xmlns:p14="http://schemas.microsoft.com/office/powerpoint/2010/main" val="2880711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blue and orange lines&#10;&#10;Description automatically generated">
            <a:extLst>
              <a:ext uri="{FF2B5EF4-FFF2-40B4-BE49-F238E27FC236}">
                <a16:creationId xmlns:a16="http://schemas.microsoft.com/office/drawing/2014/main" id="{A3CA9F3F-D6F7-D37B-48D4-08AFBAEA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" y="785664"/>
            <a:ext cx="9108504" cy="6072336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8D863A5C-772E-0BA3-A80B-9FB8DC25C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729136"/>
          </a:xfrm>
        </p:spPr>
        <p:txBody>
          <a:bodyPr/>
          <a:lstStyle/>
          <a:p>
            <a:r>
              <a:rPr lang="en-NL" sz="2000" dirty="0"/>
              <a:t>Piezometernest 24H717</a:t>
            </a:r>
            <a:br>
              <a:rPr lang="en-NL" sz="2000" dirty="0"/>
            </a:br>
            <a:r>
              <a:rPr lang="en-NL" sz="2000" dirty="0"/>
              <a:t>After subttraction of barometer.</a:t>
            </a:r>
            <a:endParaRPr lang="en-NL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B29768-A419-B3AD-44EB-8BC8968BA138}"/>
              </a:ext>
            </a:extLst>
          </p:cNvPr>
          <p:cNvSpPr txBox="1">
            <a:spLocks/>
          </p:cNvSpPr>
          <p:nvPr/>
        </p:nvSpPr>
        <p:spPr>
          <a:xfrm>
            <a:off x="683568" y="908720"/>
            <a:ext cx="8042276" cy="41262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NL" sz="1200" dirty="0"/>
              <a:t>Notice the remaining (now inverted and smaller corrolcation) with the barom. </a:t>
            </a:r>
            <a:r>
              <a:rPr lang="en-GB" sz="1200" dirty="0"/>
              <a:t>P</a:t>
            </a:r>
            <a:r>
              <a:rPr lang="en-NL" sz="1200" dirty="0"/>
              <a:t>ress. </a:t>
            </a:r>
            <a:r>
              <a:rPr lang="en-GB" sz="1200" dirty="0"/>
              <a:t>I</a:t>
            </a:r>
            <a:r>
              <a:rPr lang="en-NL" sz="1200" dirty="0"/>
              <a:t>n piezom 3 (mid figure)</a:t>
            </a:r>
          </a:p>
          <a:p>
            <a:pPr fontAlgn="auto">
              <a:spcAft>
                <a:spcPts val="0"/>
              </a:spcAft>
            </a:pPr>
            <a:r>
              <a:rPr lang="en-NL" sz="1200" dirty="0"/>
              <a:t>Also notice that the deeper piezometer does not have a visual correlation with the barometer!</a:t>
            </a:r>
          </a:p>
        </p:txBody>
      </p:sp>
    </p:spTree>
    <p:extLst>
      <p:ext uri="{BB962C8B-B14F-4D97-AF65-F5344CB8AC3E}">
        <p14:creationId xmlns:p14="http://schemas.microsoft.com/office/powerpoint/2010/main" val="3934928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3" name="Rectangle 3"/>
          <p:cNvSpPr>
            <a:spLocks noChangeArrowheads="1"/>
          </p:cNvSpPr>
          <p:nvPr/>
        </p:nvSpPr>
        <p:spPr bwMode="auto">
          <a:xfrm>
            <a:off x="6611938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63" name="Rectangle 43" descr="Dark upward diagonal"/>
          <p:cNvSpPr>
            <a:spLocks noChangeArrowheads="1"/>
          </p:cNvSpPr>
          <p:nvPr/>
        </p:nvSpPr>
        <p:spPr bwMode="auto">
          <a:xfrm>
            <a:off x="6607175" y="1971075"/>
            <a:ext cx="431800" cy="8636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4" name="Rectangle 4" descr="Dark upward diagonal"/>
          <p:cNvSpPr>
            <a:spLocks noChangeArrowheads="1"/>
          </p:cNvSpPr>
          <p:nvPr/>
        </p:nvSpPr>
        <p:spPr bwMode="auto">
          <a:xfrm>
            <a:off x="6611938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5" name="AutoShape 5"/>
          <p:cNvSpPr>
            <a:spLocks noChangeArrowheads="1"/>
          </p:cNvSpPr>
          <p:nvPr/>
        </p:nvSpPr>
        <p:spPr bwMode="auto">
          <a:xfrm rot="10800000">
            <a:off x="6611938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6" name="AutoShape 6"/>
          <p:cNvSpPr>
            <a:spLocks noChangeArrowheads="1"/>
          </p:cNvSpPr>
          <p:nvPr/>
        </p:nvSpPr>
        <p:spPr bwMode="auto">
          <a:xfrm rot="10800000">
            <a:off x="6794500" y="6219225"/>
            <a:ext cx="153987" cy="1539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7" name="Rectangle 7"/>
          <p:cNvSpPr>
            <a:spLocks noChangeArrowheads="1"/>
          </p:cNvSpPr>
          <p:nvPr/>
        </p:nvSpPr>
        <p:spPr bwMode="auto">
          <a:xfrm>
            <a:off x="7043738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8" name="Rectangle 8"/>
          <p:cNvSpPr>
            <a:spLocks noChangeArrowheads="1"/>
          </p:cNvSpPr>
          <p:nvPr/>
        </p:nvSpPr>
        <p:spPr bwMode="auto">
          <a:xfrm>
            <a:off x="7259638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9" name="Rectangle 9"/>
          <p:cNvSpPr>
            <a:spLocks noChangeArrowheads="1"/>
          </p:cNvSpPr>
          <p:nvPr/>
        </p:nvSpPr>
        <p:spPr bwMode="auto">
          <a:xfrm>
            <a:off x="7259638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31" name="Line 11"/>
          <p:cNvSpPr>
            <a:spLocks noChangeShapeType="1"/>
          </p:cNvSpPr>
          <p:nvPr/>
        </p:nvSpPr>
        <p:spPr bwMode="auto">
          <a:xfrm>
            <a:off x="7332663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3" name="Line 13"/>
          <p:cNvSpPr>
            <a:spLocks noChangeShapeType="1"/>
          </p:cNvSpPr>
          <p:nvPr/>
        </p:nvSpPr>
        <p:spPr bwMode="auto">
          <a:xfrm flipH="1">
            <a:off x="6251575" y="2258413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6" name="Text Box 16"/>
          <p:cNvSpPr txBox="1">
            <a:spLocks noChangeArrowheads="1"/>
          </p:cNvSpPr>
          <p:nvPr/>
        </p:nvSpPr>
        <p:spPr bwMode="auto">
          <a:xfrm>
            <a:off x="4308204" y="5215019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209937" name="Text Box 17"/>
          <p:cNvSpPr txBox="1">
            <a:spLocks noChangeArrowheads="1"/>
          </p:cNvSpPr>
          <p:nvPr/>
        </p:nvSpPr>
        <p:spPr bwMode="auto">
          <a:xfrm>
            <a:off x="7561412" y="2322073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head</a:t>
            </a:r>
          </a:p>
        </p:txBody>
      </p:sp>
      <p:sp>
        <p:nvSpPr>
          <p:cNvPr id="209938" name="Text Box 18"/>
          <p:cNvSpPr txBox="1">
            <a:spLocks noChangeArrowheads="1"/>
          </p:cNvSpPr>
          <p:nvPr/>
        </p:nvSpPr>
        <p:spPr bwMode="auto">
          <a:xfrm>
            <a:off x="7475539" y="1930772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Initial head</a:t>
            </a:r>
          </a:p>
        </p:txBody>
      </p:sp>
      <p:sp>
        <p:nvSpPr>
          <p:cNvPr id="209939" name="Text Box 19"/>
          <p:cNvSpPr txBox="1">
            <a:spLocks noChangeArrowheads="1"/>
          </p:cNvSpPr>
          <p:nvPr/>
        </p:nvSpPr>
        <p:spPr bwMode="auto">
          <a:xfrm>
            <a:off x="5856288" y="1250350"/>
            <a:ext cx="1739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Confined aquifer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41" name="Text Box 21"/>
              <p:cNvSpPr txBox="1">
                <a:spLocks noChangeArrowheads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0994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42" name="Rectangle 22"/>
          <p:cNvSpPr>
            <a:spLocks noChangeArrowheads="1"/>
          </p:cNvSpPr>
          <p:nvPr/>
        </p:nvSpPr>
        <p:spPr bwMode="auto">
          <a:xfrm>
            <a:off x="2771775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3" name="Rectangle 23" descr="Dark upward diagonal"/>
          <p:cNvSpPr>
            <a:spLocks noChangeArrowheads="1"/>
          </p:cNvSpPr>
          <p:nvPr/>
        </p:nvSpPr>
        <p:spPr bwMode="auto">
          <a:xfrm>
            <a:off x="2771775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4" name="Rectangle 24"/>
          <p:cNvSpPr>
            <a:spLocks noChangeArrowheads="1"/>
          </p:cNvSpPr>
          <p:nvPr/>
        </p:nvSpPr>
        <p:spPr bwMode="auto">
          <a:xfrm>
            <a:off x="2771775" y="2258413"/>
            <a:ext cx="431800" cy="36036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5" name="Rectangle 25"/>
          <p:cNvSpPr>
            <a:spLocks noChangeArrowheads="1"/>
          </p:cNvSpPr>
          <p:nvPr/>
        </p:nvSpPr>
        <p:spPr bwMode="auto">
          <a:xfrm>
            <a:off x="2771775" y="1898050"/>
            <a:ext cx="431800" cy="360363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6" name="AutoShape 26"/>
          <p:cNvSpPr>
            <a:spLocks noChangeArrowheads="1"/>
          </p:cNvSpPr>
          <p:nvPr/>
        </p:nvSpPr>
        <p:spPr bwMode="auto">
          <a:xfrm rot="10800000">
            <a:off x="2771775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7" name="AutoShape 27"/>
          <p:cNvSpPr>
            <a:spLocks noChangeArrowheads="1"/>
          </p:cNvSpPr>
          <p:nvPr/>
        </p:nvSpPr>
        <p:spPr bwMode="auto">
          <a:xfrm rot="10800000">
            <a:off x="2809875" y="5939825"/>
            <a:ext cx="431800" cy="4333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8" name="Rectangle 28"/>
          <p:cNvSpPr>
            <a:spLocks noChangeArrowheads="1"/>
          </p:cNvSpPr>
          <p:nvPr/>
        </p:nvSpPr>
        <p:spPr bwMode="auto">
          <a:xfrm>
            <a:off x="3203575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9" name="Rectangle 29"/>
          <p:cNvSpPr>
            <a:spLocks noChangeArrowheads="1"/>
          </p:cNvSpPr>
          <p:nvPr/>
        </p:nvSpPr>
        <p:spPr bwMode="auto">
          <a:xfrm>
            <a:off x="3419475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0" name="Rectangle 30"/>
          <p:cNvSpPr>
            <a:spLocks noChangeArrowheads="1"/>
          </p:cNvSpPr>
          <p:nvPr/>
        </p:nvSpPr>
        <p:spPr bwMode="auto">
          <a:xfrm>
            <a:off x="3419475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1" name="Line 31"/>
          <p:cNvSpPr>
            <a:spLocks noChangeShapeType="1"/>
          </p:cNvSpPr>
          <p:nvPr/>
        </p:nvSpPr>
        <p:spPr bwMode="auto">
          <a:xfrm>
            <a:off x="4555254" y="2280637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2" name="Line 32"/>
          <p:cNvSpPr>
            <a:spLocks noChangeShapeType="1"/>
          </p:cNvSpPr>
          <p:nvPr/>
        </p:nvSpPr>
        <p:spPr bwMode="auto">
          <a:xfrm>
            <a:off x="3492500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4" name="Line 34"/>
          <p:cNvSpPr>
            <a:spLocks noChangeShapeType="1"/>
          </p:cNvSpPr>
          <p:nvPr/>
        </p:nvSpPr>
        <p:spPr bwMode="auto">
          <a:xfrm flipH="1">
            <a:off x="1260475" y="2256825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5" name="Line 35"/>
          <p:cNvSpPr>
            <a:spLocks noChangeShapeType="1"/>
          </p:cNvSpPr>
          <p:nvPr/>
        </p:nvSpPr>
        <p:spPr bwMode="auto">
          <a:xfrm flipH="1">
            <a:off x="3203847" y="5404499"/>
            <a:ext cx="1139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8" name="Text Box 38"/>
          <p:cNvSpPr txBox="1">
            <a:spLocks noChangeArrowheads="1"/>
          </p:cNvSpPr>
          <p:nvPr/>
        </p:nvSpPr>
        <p:spPr bwMode="auto">
          <a:xfrm>
            <a:off x="684213" y="2277463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water table</a:t>
            </a:r>
          </a:p>
        </p:txBody>
      </p:sp>
      <p:sp>
        <p:nvSpPr>
          <p:cNvPr id="209959" name="Text Box 39"/>
          <p:cNvSpPr txBox="1">
            <a:spLocks noChangeArrowheads="1"/>
          </p:cNvSpPr>
          <p:nvPr/>
        </p:nvSpPr>
        <p:spPr bwMode="auto">
          <a:xfrm>
            <a:off x="684213" y="1898050"/>
            <a:ext cx="1797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Initial water table</a:t>
            </a:r>
          </a:p>
        </p:txBody>
      </p:sp>
      <p:sp>
        <p:nvSpPr>
          <p:cNvPr id="209960" name="Text Box 40"/>
          <p:cNvSpPr txBox="1">
            <a:spLocks noChangeArrowheads="1"/>
          </p:cNvSpPr>
          <p:nvPr/>
        </p:nvSpPr>
        <p:spPr bwMode="auto">
          <a:xfrm>
            <a:off x="2016125" y="1250350"/>
            <a:ext cx="163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Phreatic aquifer</a:t>
            </a:r>
          </a:p>
        </p:txBody>
      </p:sp>
      <p:sp>
        <p:nvSpPr>
          <p:cNvPr id="209961" name="Text Box 41"/>
          <p:cNvSpPr txBox="1">
            <a:spLocks noChangeArrowheads="1"/>
          </p:cNvSpPr>
          <p:nvPr/>
        </p:nvSpPr>
        <p:spPr bwMode="auto">
          <a:xfrm>
            <a:off x="4570177" y="2232237"/>
            <a:ext cx="12105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Drawdown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62" name="Text Box 42"/>
              <p:cNvSpPr txBox="1">
                <a:spLocks noChangeArrowheads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209962" name="Text 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64" name="Rectangle 44"/>
          <p:cNvSpPr>
            <a:spLocks noGrp="1" noChangeArrowheads="1"/>
          </p:cNvSpPr>
          <p:nvPr>
            <p:ph type="title"/>
          </p:nvPr>
        </p:nvSpPr>
        <p:spPr>
          <a:xfrm>
            <a:off x="0" y="393680"/>
            <a:ext cx="9144000" cy="788051"/>
          </a:xfrm>
        </p:spPr>
        <p:txBody>
          <a:bodyPr/>
          <a:lstStyle/>
          <a:p>
            <a:r>
              <a:rPr lang="en-US" sz="2400" dirty="0"/>
              <a:t>Notice the large difference in amount of water drained from a phreatic and a confined aquifer for the same drawdown</a:t>
            </a:r>
            <a:br>
              <a:rPr lang="en-US" sz="2400" dirty="0"/>
            </a:br>
            <a:r>
              <a:rPr lang="en-US" sz="2400" dirty="0"/>
              <a:t>illustrated in this slide. The difference is about a factor of 100.</a:t>
            </a:r>
          </a:p>
        </p:txBody>
      </p:sp>
      <p:sp>
        <p:nvSpPr>
          <p:cNvPr id="45" name="Text Box 16">
            <a:extLst>
              <a:ext uri="{FF2B5EF4-FFF2-40B4-BE49-F238E27FC236}">
                <a16:creationId xmlns:a16="http://schemas.microsoft.com/office/drawing/2014/main" id="{F1CC7292-B652-904D-83E8-F6AA93A54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0282" y="3063016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46" name="Line 34">
            <a:extLst>
              <a:ext uri="{FF2B5EF4-FFF2-40B4-BE49-F238E27FC236}">
                <a16:creationId xmlns:a16="http://schemas.microsoft.com/office/drawing/2014/main" id="{1F216F14-111A-AB40-B231-52E076DC65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8062" y="2629628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1124726B-1D6B-8341-9BF6-697B2EC7E780}"/>
              </a:ext>
            </a:extLst>
          </p:cNvPr>
          <p:cNvSpPr/>
          <p:nvPr/>
        </p:nvSpPr>
        <p:spPr>
          <a:xfrm>
            <a:off x="4865914" y="2694294"/>
            <a:ext cx="1796143" cy="685800"/>
          </a:xfrm>
          <a:custGeom>
            <a:avLst/>
            <a:gdLst>
              <a:gd name="connsiteX0" fmla="*/ 0 w 1796143"/>
              <a:gd name="connsiteY0" fmla="*/ 685800 h 685800"/>
              <a:gd name="connsiteX1" fmla="*/ 1230086 w 1796143"/>
              <a:gd name="connsiteY1" fmla="*/ 685800 h 685800"/>
              <a:gd name="connsiteX2" fmla="*/ 1796143 w 1796143"/>
              <a:gd name="connsiteY2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6143" h="685800">
                <a:moveTo>
                  <a:pt x="0" y="685800"/>
                </a:moveTo>
                <a:lnTo>
                  <a:pt x="1230086" y="685800"/>
                </a:lnTo>
                <a:lnTo>
                  <a:pt x="1796143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ine 35">
            <a:extLst>
              <a:ext uri="{FF2B5EF4-FFF2-40B4-BE49-F238E27FC236}">
                <a16:creationId xmlns:a16="http://schemas.microsoft.com/office/drawing/2014/main" id="{F05F8FE2-B3BA-4249-B1AF-117D667956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36096" y="5398375"/>
            <a:ext cx="1139825" cy="555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" name="Text Box 16">
            <a:extLst>
              <a:ext uri="{FF2B5EF4-FFF2-40B4-BE49-F238E27FC236}">
                <a16:creationId xmlns:a16="http://schemas.microsoft.com/office/drawing/2014/main" id="{E5DDD5B3-1554-CA4D-B888-D32855A86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169" y="6011996"/>
            <a:ext cx="16914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Amount drained</a:t>
            </a:r>
          </a:p>
        </p:txBody>
      </p:sp>
      <p:sp>
        <p:nvSpPr>
          <p:cNvPr id="50" name="Line 35">
            <a:extLst>
              <a:ext uri="{FF2B5EF4-FFF2-40B4-BE49-F238E27FC236}">
                <a16:creationId xmlns:a16="http://schemas.microsoft.com/office/drawing/2014/main" id="{5AB96C87-D647-5448-9593-57D1A62F42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8378" y="6132793"/>
            <a:ext cx="62018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" name="Line 35">
            <a:extLst>
              <a:ext uri="{FF2B5EF4-FFF2-40B4-BE49-F238E27FC236}">
                <a16:creationId xmlns:a16="http://schemas.microsoft.com/office/drawing/2014/main" id="{8142CBDB-8155-CC4E-93FA-D8C972B308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03132" y="6290908"/>
            <a:ext cx="772569" cy="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4BCF508-AAE2-C0F1-4CB4-E5823806BD20}"/>
              </a:ext>
            </a:extLst>
          </p:cNvPr>
          <p:cNvSpPr/>
          <p:nvPr/>
        </p:nvSpPr>
        <p:spPr>
          <a:xfrm>
            <a:off x="611559" y="2834674"/>
            <a:ext cx="1720849" cy="1098381"/>
          </a:xfrm>
          <a:prstGeom prst="wedgeRoundRectCallout">
            <a:avLst>
              <a:gd name="adj1" fmla="val 76097"/>
              <a:gd name="adj2" fmla="val 22442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About 200 mm per m drawdown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75D8CAA-A540-4DE3-5E73-7BBD45F1CCC6}"/>
              </a:ext>
            </a:extLst>
          </p:cNvPr>
          <p:cNvSpPr/>
          <p:nvPr/>
        </p:nvSpPr>
        <p:spPr>
          <a:xfrm>
            <a:off x="7512108" y="2747427"/>
            <a:ext cx="1720849" cy="1098381"/>
          </a:xfrm>
          <a:prstGeom prst="wedgeRoundRectCallout">
            <a:avLst>
              <a:gd name="adj1" fmla="val -87400"/>
              <a:gd name="adj2" fmla="val 26010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About 1 mm per m drawdown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questions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600200"/>
            <a:ext cx="8042275" cy="43434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lang="en-US" sz="1800"/>
              <a:t>Can you derive the elastic storage coefficient of aquifers?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effect of overburden change?</a:t>
            </a:r>
          </a:p>
          <a:p>
            <a:pPr>
              <a:lnSpc>
                <a:spcPct val="80000"/>
              </a:lnSpc>
            </a:pPr>
            <a:r>
              <a:rPr lang="en-US" sz="1800"/>
              <a:t>How do barometric efficiency and overburden efficiency relate to each other?</a:t>
            </a:r>
          </a:p>
          <a:p>
            <a:pPr>
              <a:lnSpc>
                <a:spcPct val="80000"/>
              </a:lnSpc>
            </a:pPr>
            <a:r>
              <a:rPr lang="en-US" sz="1800"/>
              <a:t>How can specific storage coefficient be derived from measured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How does specific storage relate to elastic storage of an aquifer?</a:t>
            </a:r>
          </a:p>
          <a:p>
            <a:pPr>
              <a:lnSpc>
                <a:spcPct val="80000"/>
              </a:lnSpc>
            </a:pPr>
            <a:r>
              <a:rPr lang="en-US" sz="1800"/>
              <a:t>Have any idea of values of specific storage found in practice?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specific yield of sand?</a:t>
            </a:r>
          </a:p>
          <a:p>
            <a:pPr>
              <a:lnSpc>
                <a:spcPct val="80000"/>
              </a:lnSpc>
            </a:pPr>
            <a:r>
              <a:rPr lang="en-US" sz="1800"/>
              <a:t>What is the dimension of specific yield </a:t>
            </a:r>
            <a:r>
              <a:rPr lang="en-US" sz="1800" i="1"/>
              <a:t>S</a:t>
            </a:r>
            <a:r>
              <a:rPr lang="en-US" sz="1800" i="1" baseline="-25000"/>
              <a:t>y</a:t>
            </a:r>
            <a:r>
              <a:rPr lang="en-US" sz="1800"/>
              <a:t>, specific storage </a:t>
            </a:r>
            <a:r>
              <a:rPr lang="en-US" sz="1800" i="1"/>
              <a:t>S</a:t>
            </a:r>
            <a:r>
              <a:rPr lang="en-US" sz="1800" i="1" baseline="-25000"/>
              <a:t>s</a:t>
            </a:r>
            <a:r>
              <a:rPr lang="en-US" sz="1800"/>
              <a:t> and elastic storage </a:t>
            </a:r>
            <a:r>
              <a:rPr lang="en-US" sz="1800" i="1"/>
              <a:t>S</a:t>
            </a:r>
            <a:r>
              <a:rPr lang="en-US" sz="1800"/>
              <a:t>?</a:t>
            </a:r>
          </a:p>
          <a:p>
            <a:pPr>
              <a:lnSpc>
                <a:spcPct val="80000"/>
              </a:lnSpc>
            </a:pPr>
            <a:r>
              <a:rPr lang="en-US" sz="1800"/>
              <a:t>Which of the two is largest (specific yield or elastic storage, and how much larger?)</a:t>
            </a:r>
          </a:p>
          <a:p>
            <a:pPr>
              <a:lnSpc>
                <a:spcPct val="80000"/>
              </a:lnSpc>
            </a:pPr>
            <a:r>
              <a:rPr lang="en-US" sz="1800"/>
              <a:t>For the cracks: could you derive the effect of earth tide on groundwater head?</a:t>
            </a:r>
          </a:p>
        </p:txBody>
      </p:sp>
    </p:spTree>
    <p:extLst>
      <p:ext uri="{BB962C8B-B14F-4D97-AF65-F5344CB8AC3E}">
        <p14:creationId xmlns:p14="http://schemas.microsoft.com/office/powerpoint/2010/main" val="3921939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7998-A3D6-EC45-A0C9-7CB0B46A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Further see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542236-410E-1D46-9BAF-78DBC9AF8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4.2.7 of the syllabus</a:t>
            </a:r>
          </a:p>
          <a:p>
            <a:r>
              <a:rPr lang="en-NL" dirty="0"/>
              <a:t>See t</a:t>
            </a:r>
            <a:r>
              <a:rPr lang="en-GB" dirty="0"/>
              <a:t>he</a:t>
            </a:r>
            <a:r>
              <a:rPr lang="en-NL" dirty="0"/>
              <a:t> old exams bundle</a:t>
            </a:r>
          </a:p>
        </p:txBody>
      </p:sp>
    </p:spTree>
    <p:extLst>
      <p:ext uri="{BB962C8B-B14F-4D97-AF65-F5344CB8AC3E}">
        <p14:creationId xmlns:p14="http://schemas.microsoft.com/office/powerpoint/2010/main" val="1563020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devri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13167"/>
            <a:ext cx="9144000" cy="63436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06198C-47A9-454A-A488-B06E339E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57128"/>
          </a:xfrm>
        </p:spPr>
        <p:txBody>
          <a:bodyPr/>
          <a:lstStyle/>
          <a:p>
            <a:r>
              <a:rPr lang="en-NL" sz="2800" dirty="0"/>
              <a:t>Natural drainage of the Kalahari Desert since previous wet episode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subsurface water storage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Irreversible storage</a:t>
            </a:r>
          </a:p>
          <a:p>
            <a:pPr lvl="1"/>
            <a:r>
              <a:rPr lang="en-US" dirty="0"/>
              <a:t>Liquefaction</a:t>
            </a:r>
          </a:p>
          <a:p>
            <a:pPr lvl="1"/>
            <a:r>
              <a:rPr lang="en-US" dirty="0"/>
              <a:t>Subsidence (consolidation)</a:t>
            </a:r>
          </a:p>
          <a:p>
            <a:pPr lvl="1"/>
            <a:r>
              <a:rPr lang="en-US" dirty="0"/>
              <a:t>Over-extraction of fresh water causing intrusion and </a:t>
            </a:r>
            <a:r>
              <a:rPr lang="en-US" dirty="0" err="1"/>
              <a:t>upconing</a:t>
            </a:r>
            <a:r>
              <a:rPr lang="en-US" dirty="0"/>
              <a:t> of saltwater in an aquifer  (almost irreversible, i.e. may take centuries to restore).</a:t>
            </a:r>
          </a:p>
          <a:p>
            <a:r>
              <a:rPr lang="en-US" dirty="0"/>
              <a:t>Reversible storage</a:t>
            </a:r>
          </a:p>
          <a:p>
            <a:pPr lvl="1"/>
            <a:r>
              <a:rPr lang="en-US" dirty="0"/>
              <a:t>Water table storage</a:t>
            </a:r>
          </a:p>
          <a:p>
            <a:pPr lvl="1"/>
            <a:r>
              <a:rPr lang="en-US" dirty="0"/>
              <a:t>Elastic storage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tiltedbuild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7" y="782637"/>
            <a:ext cx="9144000" cy="607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B50D38-57AB-B14B-97F9-B434B19220E3}"/>
              </a:ext>
            </a:extLst>
          </p:cNvPr>
          <p:cNvSpPr/>
          <p:nvPr/>
        </p:nvSpPr>
        <p:spPr>
          <a:xfrm>
            <a:off x="3203848" y="6381328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dirty="0">
                <a:solidFill>
                  <a:srgbClr val="FFFF00"/>
                </a:solidFill>
              </a:rPr>
              <a:t>https://www.scienceworld.ca/resource/liquefaction/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40325-281D-0643-91A7-73C953062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75061"/>
          </a:xfrm>
        </p:spPr>
        <p:txBody>
          <a:bodyPr/>
          <a:lstStyle/>
          <a:p>
            <a:r>
              <a:rPr lang="en-NL" dirty="0"/>
              <a:t>Liquefaction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leefbaarlaagland_p48_SubsidenceHolmeFenUKSince18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95400"/>
            <a:ext cx="3051175" cy="4572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736463-268C-5C4C-943B-DEA970CAF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4" y="222687"/>
            <a:ext cx="6297736" cy="801144"/>
          </a:xfrm>
        </p:spPr>
        <p:txBody>
          <a:bodyPr/>
          <a:lstStyle/>
          <a:p>
            <a:r>
              <a:rPr lang="en-NL" dirty="0"/>
              <a:t>Subsidence</a:t>
            </a:r>
          </a:p>
        </p:txBody>
      </p:sp>
      <p:pic>
        <p:nvPicPr>
          <p:cNvPr id="355330" name="Picture 2" descr="Approximate location of maximum subsidence in the U.S. Signs show approximate altitude of land surface in 1925, 1955, and 1977.">
            <a:extLst>
              <a:ext uri="{FF2B5EF4-FFF2-40B4-BE49-F238E27FC236}">
                <a16:creationId xmlns:a16="http://schemas.microsoft.com/office/drawing/2014/main" id="{04BE5EAE-001E-4E40-8912-4F8B5867F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0"/>
            <a:ext cx="2813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419E2-473E-7142-8D22-E7FDB5DC43E1}"/>
              </a:ext>
            </a:extLst>
          </p:cNvPr>
          <p:cNvSpPr/>
          <p:nvPr/>
        </p:nvSpPr>
        <p:spPr>
          <a:xfrm>
            <a:off x="6330950" y="1023831"/>
            <a:ext cx="2777554" cy="57895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354538-ADB0-8340-81BF-4846D9BDD396}"/>
              </a:ext>
            </a:extLst>
          </p:cNvPr>
          <p:cNvSpPr/>
          <p:nvPr/>
        </p:nvSpPr>
        <p:spPr>
          <a:xfrm>
            <a:off x="1524000" y="1700808"/>
            <a:ext cx="3048000" cy="41665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80" name="Picture 4" descr="dufour47"/>
          <p:cNvPicPr>
            <a:picLocks noChangeAspect="1" noChangeArrowheads="1"/>
          </p:cNvPicPr>
          <p:nvPr/>
        </p:nvPicPr>
        <p:blipFill>
          <a:blip r:embed="rId3" cstate="print"/>
          <a:srcRect l="5676"/>
          <a:stretch>
            <a:fillRect/>
          </a:stretch>
        </p:blipFill>
        <p:spPr bwMode="auto">
          <a:xfrm>
            <a:off x="1116013" y="50800"/>
            <a:ext cx="7200900" cy="6783388"/>
          </a:xfrm>
          <a:prstGeom prst="rect">
            <a:avLst/>
          </a:prstGeom>
          <a:noFill/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12B1015B-EE2F-DA41-BDC2-97DF3B70D3AD}"/>
              </a:ext>
            </a:extLst>
          </p:cNvPr>
          <p:cNvSpPr/>
          <p:nvPr/>
        </p:nvSpPr>
        <p:spPr>
          <a:xfrm>
            <a:off x="1696278" y="2186609"/>
            <a:ext cx="6029739" cy="3578087"/>
          </a:xfrm>
          <a:custGeom>
            <a:avLst/>
            <a:gdLst>
              <a:gd name="connsiteX0" fmla="*/ 39757 w 6029739"/>
              <a:gd name="connsiteY0" fmla="*/ 3578087 h 3578087"/>
              <a:gd name="connsiteX1" fmla="*/ 0 w 6029739"/>
              <a:gd name="connsiteY1" fmla="*/ 1285461 h 3578087"/>
              <a:gd name="connsiteX2" fmla="*/ 5989983 w 6029739"/>
              <a:gd name="connsiteY2" fmla="*/ 0 h 3578087"/>
              <a:gd name="connsiteX3" fmla="*/ 6029739 w 6029739"/>
              <a:gd name="connsiteY3" fmla="*/ 3511826 h 3578087"/>
              <a:gd name="connsiteX4" fmla="*/ 39757 w 6029739"/>
              <a:gd name="connsiteY4" fmla="*/ 3578087 h 357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9739" h="3578087">
                <a:moveTo>
                  <a:pt x="39757" y="3578087"/>
                </a:moveTo>
                <a:lnTo>
                  <a:pt x="0" y="1285461"/>
                </a:lnTo>
                <a:lnTo>
                  <a:pt x="5989983" y="0"/>
                </a:lnTo>
                <a:lnTo>
                  <a:pt x="6029739" y="3511826"/>
                </a:lnTo>
                <a:lnTo>
                  <a:pt x="39757" y="3578087"/>
                </a:lnTo>
                <a:close/>
              </a:path>
            </a:pathLst>
          </a:custGeom>
          <a:solidFill>
            <a:schemeClr val="accent1">
              <a:alpha val="1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CF0A85D-F20B-5140-8A9E-9F84E4446584}"/>
              </a:ext>
            </a:extLst>
          </p:cNvPr>
          <p:cNvSpPr/>
          <p:nvPr/>
        </p:nvSpPr>
        <p:spPr>
          <a:xfrm>
            <a:off x="1630018" y="424071"/>
            <a:ext cx="6122506" cy="5353878"/>
          </a:xfrm>
          <a:custGeom>
            <a:avLst/>
            <a:gdLst>
              <a:gd name="connsiteX0" fmla="*/ 92766 w 6109253"/>
              <a:gd name="connsiteY0" fmla="*/ 5327373 h 5327373"/>
              <a:gd name="connsiteX1" fmla="*/ 0 w 6109253"/>
              <a:gd name="connsiteY1" fmla="*/ 0 h 5327373"/>
              <a:gd name="connsiteX2" fmla="*/ 1020418 w 6109253"/>
              <a:gd name="connsiteY2" fmla="*/ 1404730 h 5327373"/>
              <a:gd name="connsiteX3" fmla="*/ 3220279 w 6109253"/>
              <a:gd name="connsiteY3" fmla="*/ 2385391 h 5327373"/>
              <a:gd name="connsiteX4" fmla="*/ 3843131 w 6109253"/>
              <a:gd name="connsiteY4" fmla="*/ 3631095 h 5327373"/>
              <a:gd name="connsiteX5" fmla="*/ 6109253 w 6109253"/>
              <a:gd name="connsiteY5" fmla="*/ 5062330 h 5327373"/>
              <a:gd name="connsiteX6" fmla="*/ 6109253 w 6109253"/>
              <a:gd name="connsiteY6" fmla="*/ 5274365 h 5327373"/>
              <a:gd name="connsiteX7" fmla="*/ 92766 w 6109253"/>
              <a:gd name="connsiteY7" fmla="*/ 5327373 h 5327373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506090 h 5506090"/>
              <a:gd name="connsiteX1" fmla="*/ 0 w 6109253"/>
              <a:gd name="connsiteY1" fmla="*/ 152212 h 5506090"/>
              <a:gd name="connsiteX2" fmla="*/ 1020418 w 6109253"/>
              <a:gd name="connsiteY2" fmla="*/ 1556942 h 5506090"/>
              <a:gd name="connsiteX3" fmla="*/ 3220279 w 6109253"/>
              <a:gd name="connsiteY3" fmla="*/ 2537603 h 5506090"/>
              <a:gd name="connsiteX4" fmla="*/ 3843131 w 6109253"/>
              <a:gd name="connsiteY4" fmla="*/ 3783307 h 5506090"/>
              <a:gd name="connsiteX5" fmla="*/ 6109253 w 6109253"/>
              <a:gd name="connsiteY5" fmla="*/ 5214542 h 5506090"/>
              <a:gd name="connsiteX6" fmla="*/ 6109253 w 6109253"/>
              <a:gd name="connsiteY6" fmla="*/ 5426577 h 5506090"/>
              <a:gd name="connsiteX7" fmla="*/ 92766 w 6109253"/>
              <a:gd name="connsiteY7" fmla="*/ 5506090 h 5506090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4028662 w 6109253"/>
              <a:gd name="connsiteY4" fmla="*/ 3723860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4028662 w 6109253"/>
              <a:gd name="connsiteY4" fmla="*/ 3723860 h 5353878"/>
              <a:gd name="connsiteX5" fmla="*/ 5181601 w 6109253"/>
              <a:gd name="connsiteY5" fmla="*/ 524786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28662 w 6122506"/>
              <a:gd name="connsiteY4" fmla="*/ 3723860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28662 w 6122506"/>
              <a:gd name="connsiteY4" fmla="*/ 3723860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94923 w 6122506"/>
              <a:gd name="connsiteY4" fmla="*/ 3949147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94923 w 6122506"/>
              <a:gd name="connsiteY4" fmla="*/ 3949147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2506" h="5353878">
                <a:moveTo>
                  <a:pt x="92766" y="5353878"/>
                </a:moveTo>
                <a:lnTo>
                  <a:pt x="0" y="0"/>
                </a:lnTo>
                <a:cubicBezTo>
                  <a:pt x="644940" y="547757"/>
                  <a:pt x="523462" y="1020417"/>
                  <a:pt x="1060175" y="1417982"/>
                </a:cubicBezTo>
                <a:cubicBezTo>
                  <a:pt x="1596888" y="1815547"/>
                  <a:pt x="2754244" y="1857513"/>
                  <a:pt x="3220279" y="2385391"/>
                </a:cubicBezTo>
                <a:cubicBezTo>
                  <a:pt x="3686314" y="2913269"/>
                  <a:pt x="3611219" y="3496365"/>
                  <a:pt x="4094923" y="3949147"/>
                </a:cubicBezTo>
                <a:cubicBezTo>
                  <a:pt x="4578628" y="4401930"/>
                  <a:pt x="5426766" y="4867964"/>
                  <a:pt x="6122506" y="5102086"/>
                </a:cubicBezTo>
                <a:lnTo>
                  <a:pt x="6109253" y="5274365"/>
                </a:lnTo>
                <a:lnTo>
                  <a:pt x="92766" y="5353878"/>
                </a:lnTo>
                <a:close/>
              </a:path>
            </a:pathLst>
          </a:custGeom>
          <a:solidFill>
            <a:schemeClr val="bg1">
              <a:lumMod val="75000"/>
              <a:alpha val="3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41529</TotalTime>
  <Words>1458</Words>
  <Application>Microsoft Macintosh PowerPoint</Application>
  <PresentationFormat>On-screen Show (4:3)</PresentationFormat>
  <Paragraphs>223</Paragraphs>
  <Slides>46</Slides>
  <Notes>38</Notes>
  <HiddenSlides>2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Cambria Math</vt:lpstr>
      <vt:lpstr>News Gothic MT</vt:lpstr>
      <vt:lpstr>Symbol</vt:lpstr>
      <vt:lpstr>Times New Roman</vt:lpstr>
      <vt:lpstr>Wingdings</vt:lpstr>
      <vt:lpstr>Wingdings 2</vt:lpstr>
      <vt:lpstr>Breeze</vt:lpstr>
      <vt:lpstr>Equation</vt:lpstr>
      <vt:lpstr>Syllabus IHE Groundwater Flow Transient Analytical Solutions</vt:lpstr>
      <vt:lpstr>Introduction</vt:lpstr>
      <vt:lpstr>Transient groundwater flow:</vt:lpstr>
      <vt:lpstr>Groundwater systems</vt:lpstr>
      <vt:lpstr>Natural drainage of the Kalahari Desert since previous wet episode</vt:lpstr>
      <vt:lpstr>Forms of subsurface water storage</vt:lpstr>
      <vt:lpstr>Liquefaction</vt:lpstr>
      <vt:lpstr>Subsidence</vt:lpstr>
      <vt:lpstr>PowerPoint Presentation</vt:lpstr>
      <vt:lpstr>Fresh water floating on salt water</vt:lpstr>
      <vt:lpstr>Amsterdam Water Supply Dunes cross section</vt:lpstr>
      <vt:lpstr>Questions</vt:lpstr>
      <vt:lpstr>  Chapter 4 Forms of reversible storage</vt:lpstr>
      <vt:lpstr>Variations in storage of water in aquifers are possible because</vt:lpstr>
      <vt:lpstr> Section 4.1 Phreatic or water-table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 yield vs specific retention. (Porosity tends to be smaller for coarser materials)</vt:lpstr>
      <vt:lpstr>Effect of daily plant transpiration on shallow water table.</vt:lpstr>
      <vt:lpstr>Estimation of transpiration from daily water-table fluctuation</vt:lpstr>
      <vt:lpstr>Daily evaporation can often be seen in the time series of shallow piezometers</vt:lpstr>
      <vt:lpstr>Questions  / exercises</vt:lpstr>
      <vt:lpstr>Section 4.2 Elastic storage (semi)-confined aquifers</vt:lpstr>
      <vt:lpstr>First –ever registered confined groundwater head fluctuation under varying load  (i.e. a train) at ground surface</vt:lpstr>
      <vt:lpstr>Explanation of the ”train effect”, i.e. of the effect of a varying load at ground surface on the head in a (semi)-confined aquifer.</vt:lpstr>
      <vt:lpstr>Alternative way of explaining the same thing, focusing on the changes of the water pressure and that at the porous matrix.</vt:lpstr>
      <vt:lpstr>Explaining elastic storage/compression conceptually using two springs (one water, one porous matrix)</vt:lpstr>
      <vt:lpstr>PowerPoint Presentation</vt:lpstr>
      <vt:lpstr>PowerPoint Presentation</vt:lpstr>
      <vt:lpstr>Conceptually split the pore volume from the pure grain volume (virtually uncompressible) and see why the change of aquifer volume equals the change of pore volume.</vt:lpstr>
      <vt:lpstr>Pressure changes in and on the ground</vt:lpstr>
      <vt:lpstr>How does the barometer affect head? What’s the difference with loading at ground surface?</vt:lpstr>
      <vt:lpstr>First-ever registration of barometer effect. Notice that the atmospheric axis has been reversed!</vt:lpstr>
      <vt:lpstr>First-ever registered earth tides</vt:lpstr>
      <vt:lpstr>Storage coeffiicient values</vt:lpstr>
      <vt:lpstr>Barometer pressure during one year at Leiduin (Zandvoort)    ≈ means: “in th order of”</vt:lpstr>
      <vt:lpstr>Piezometernest 24H717 + barometer Amsterdam Water Supply Dunes (Registered abs. pressures in mbar)</vt:lpstr>
      <vt:lpstr>Piezometernest 24H717Amsterdam  Water Supply Dunes (After subraction of barometer pressure convered to head. The barometer converted to m is also shown for comparison.)</vt:lpstr>
      <vt:lpstr>Piezometernest 24H378 + barometer Amsterdam Water Supply Dunes (Registered abs. pressures in mbar)</vt:lpstr>
      <vt:lpstr>Piezometernest 24H717 After subttraction of barometer.</vt:lpstr>
      <vt:lpstr>Notice the large difference in amount of water drained from a phreatic and a confined aquifer for the same drawdown illustrated in this slide. The difference is about a factor of 100.</vt:lpstr>
      <vt:lpstr>Key questions</vt:lpstr>
      <vt:lpstr>Further see</vt:lpstr>
    </vt:vector>
  </TitlesOfParts>
  <Company>Gemeentewaterleidingen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IHE transient solutions syllabus 2006</dc:title>
  <dc:creator>T.N.Olsthoorn</dc:creator>
  <cp:lastModifiedBy>Theo Olsthoorn</cp:lastModifiedBy>
  <cp:revision>194</cp:revision>
  <dcterms:created xsi:type="dcterms:W3CDTF">2003-05-18T20:01:31Z</dcterms:created>
  <dcterms:modified xsi:type="dcterms:W3CDTF">2024-02-15T13:55:26Z</dcterms:modified>
</cp:coreProperties>
</file>